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Lst>
  <p:sldSz cx="9144000" cy="6858000" type="screen4x3"/>
  <p:notesSz cx="7559675" cy="106918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2076" y="-5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27" name="PlaceHolder 2"/>
          <p:cNvSpPr>
            <a:spLocks noGrp="1"/>
          </p:cNvSpPr>
          <p:nvPr>
            <p:ph type="body"/>
          </p:nvPr>
        </p:nvSpPr>
        <p:spPr>
          <a:xfrm>
            <a:off x="457200" y="1600200"/>
            <a:ext cx="8229240" cy="2158200"/>
          </a:xfrm>
          <a:prstGeom prst="rect">
            <a:avLst/>
          </a:prstGeom>
        </p:spPr>
        <p:txBody>
          <a:bodyPr wrap="none" lIns="0" tIns="0" rIns="0" bIns="0"/>
          <a:lstStyle/>
          <a:p>
            <a:endParaRPr/>
          </a:p>
        </p:txBody>
      </p:sp>
      <p:sp>
        <p:nvSpPr>
          <p:cNvPr id="28" name="PlaceHolder 3"/>
          <p:cNvSpPr>
            <a:spLocks noGrp="1"/>
          </p:cNvSpPr>
          <p:nvPr>
            <p:ph type="body"/>
          </p:nvPr>
        </p:nvSpPr>
        <p:spPr>
          <a:xfrm>
            <a:off x="457200" y="3963600"/>
            <a:ext cx="8229240" cy="215820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30"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31"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32" name="PlaceHolder 4"/>
          <p:cNvSpPr>
            <a:spLocks noGrp="1"/>
          </p:cNvSpPr>
          <p:nvPr>
            <p:ph type="body"/>
          </p:nvPr>
        </p:nvSpPr>
        <p:spPr>
          <a:xfrm>
            <a:off x="4673520" y="3963600"/>
            <a:ext cx="4015440" cy="2158200"/>
          </a:xfrm>
          <a:prstGeom prst="rect">
            <a:avLst/>
          </a:prstGeom>
        </p:spPr>
        <p:txBody>
          <a:bodyPr wrap="none" lIns="0" tIns="0" rIns="0" bIns="0"/>
          <a:lstStyle/>
          <a:p>
            <a:endParaRPr/>
          </a:p>
        </p:txBody>
      </p:sp>
      <p:sp>
        <p:nvSpPr>
          <p:cNvPr id="33" name="PlaceHolder 5"/>
          <p:cNvSpPr>
            <a:spLocks noGrp="1"/>
          </p:cNvSpPr>
          <p:nvPr>
            <p:ph type="body"/>
          </p:nvPr>
        </p:nvSpPr>
        <p:spPr>
          <a:xfrm>
            <a:off x="457200" y="3963600"/>
            <a:ext cx="4015440" cy="215820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35"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36"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43" name="PlaceHolder 2"/>
          <p:cNvSpPr>
            <a:spLocks noGrp="1"/>
          </p:cNvSpPr>
          <p:nvPr>
            <p:ph type="subTitle"/>
          </p:nvPr>
        </p:nvSpPr>
        <p:spPr>
          <a:xfrm>
            <a:off x="457200" y="1600200"/>
            <a:ext cx="8229240" cy="452592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45" name="PlaceHolder 2"/>
          <p:cNvSpPr>
            <a:spLocks noGrp="1"/>
          </p:cNvSpPr>
          <p:nvPr>
            <p:ph type="body"/>
          </p:nvPr>
        </p:nvSpPr>
        <p:spPr>
          <a:xfrm>
            <a:off x="457200" y="1600200"/>
            <a:ext cx="8229240" cy="452556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47" name="PlaceHolder 2"/>
          <p:cNvSpPr>
            <a:spLocks noGrp="1"/>
          </p:cNvSpPr>
          <p:nvPr>
            <p:ph type="body"/>
          </p:nvPr>
        </p:nvSpPr>
        <p:spPr>
          <a:xfrm>
            <a:off x="457200" y="1600200"/>
            <a:ext cx="4015440" cy="4525560"/>
          </a:xfrm>
          <a:prstGeom prst="rect">
            <a:avLst/>
          </a:prstGeom>
        </p:spPr>
        <p:txBody>
          <a:bodyPr wrap="none" lIns="0" tIns="0" rIns="0" bIns="0"/>
          <a:lstStyle/>
          <a:p>
            <a:endParaRPr/>
          </a:p>
        </p:txBody>
      </p:sp>
      <p:sp>
        <p:nvSpPr>
          <p:cNvPr id="48" name="PlaceHolder 3"/>
          <p:cNvSpPr>
            <a:spLocks noGrp="1"/>
          </p:cNvSpPr>
          <p:nvPr>
            <p:ph type="body"/>
          </p:nvPr>
        </p:nvSpPr>
        <p:spPr>
          <a:xfrm>
            <a:off x="4673520" y="1600200"/>
            <a:ext cx="4015440" cy="452556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4680"/>
            <a:ext cx="8229240" cy="585108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52"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53" name="PlaceHolder 3"/>
          <p:cNvSpPr>
            <a:spLocks noGrp="1"/>
          </p:cNvSpPr>
          <p:nvPr>
            <p:ph type="body"/>
          </p:nvPr>
        </p:nvSpPr>
        <p:spPr>
          <a:xfrm>
            <a:off x="457200" y="3963600"/>
            <a:ext cx="4015440" cy="2158200"/>
          </a:xfrm>
          <a:prstGeom prst="rect">
            <a:avLst/>
          </a:prstGeom>
        </p:spPr>
        <p:txBody>
          <a:bodyPr wrap="none" lIns="0" tIns="0" rIns="0" bIns="0"/>
          <a:lstStyle/>
          <a:p>
            <a:endParaRPr/>
          </a:p>
        </p:txBody>
      </p:sp>
      <p:sp>
        <p:nvSpPr>
          <p:cNvPr id="54" name="PlaceHolder 4"/>
          <p:cNvSpPr>
            <a:spLocks noGrp="1"/>
          </p:cNvSpPr>
          <p:nvPr>
            <p:ph type="body"/>
          </p:nvPr>
        </p:nvSpPr>
        <p:spPr>
          <a:xfrm>
            <a:off x="4673520" y="1600200"/>
            <a:ext cx="4015440" cy="452556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6" name="PlaceHolder 2"/>
          <p:cNvSpPr>
            <a:spLocks noGrp="1"/>
          </p:cNvSpPr>
          <p:nvPr>
            <p:ph type="subTitle"/>
          </p:nvPr>
        </p:nvSpPr>
        <p:spPr>
          <a:xfrm>
            <a:off x="457200" y="1600200"/>
            <a:ext cx="8229240" cy="452592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56" name="PlaceHolder 2"/>
          <p:cNvSpPr>
            <a:spLocks noGrp="1"/>
          </p:cNvSpPr>
          <p:nvPr>
            <p:ph type="body"/>
          </p:nvPr>
        </p:nvSpPr>
        <p:spPr>
          <a:xfrm>
            <a:off x="457200" y="1600200"/>
            <a:ext cx="4015440" cy="4525560"/>
          </a:xfrm>
          <a:prstGeom prst="rect">
            <a:avLst/>
          </a:prstGeom>
        </p:spPr>
        <p:txBody>
          <a:bodyPr wrap="none" lIns="0" tIns="0" rIns="0" bIns="0"/>
          <a:lstStyle/>
          <a:p>
            <a:endParaRPr/>
          </a:p>
        </p:txBody>
      </p:sp>
      <p:sp>
        <p:nvSpPr>
          <p:cNvPr id="57"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58" name="PlaceHolder 4"/>
          <p:cNvSpPr>
            <a:spLocks noGrp="1"/>
          </p:cNvSpPr>
          <p:nvPr>
            <p:ph type="body"/>
          </p:nvPr>
        </p:nvSpPr>
        <p:spPr>
          <a:xfrm>
            <a:off x="4673520" y="3963600"/>
            <a:ext cx="4015440" cy="215820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60"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61"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62" name="PlaceHolder 4"/>
          <p:cNvSpPr>
            <a:spLocks noGrp="1"/>
          </p:cNvSpPr>
          <p:nvPr>
            <p:ph type="body"/>
          </p:nvPr>
        </p:nvSpPr>
        <p:spPr>
          <a:xfrm>
            <a:off x="457200" y="3963600"/>
            <a:ext cx="8228520" cy="215820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64" name="PlaceHolder 2"/>
          <p:cNvSpPr>
            <a:spLocks noGrp="1"/>
          </p:cNvSpPr>
          <p:nvPr>
            <p:ph type="body"/>
          </p:nvPr>
        </p:nvSpPr>
        <p:spPr>
          <a:xfrm>
            <a:off x="457200" y="1600200"/>
            <a:ext cx="8229240" cy="2158200"/>
          </a:xfrm>
          <a:prstGeom prst="rect">
            <a:avLst/>
          </a:prstGeom>
        </p:spPr>
        <p:txBody>
          <a:bodyPr wrap="none" lIns="0" tIns="0" rIns="0" bIns="0"/>
          <a:lstStyle/>
          <a:p>
            <a:endParaRPr/>
          </a:p>
        </p:txBody>
      </p:sp>
      <p:sp>
        <p:nvSpPr>
          <p:cNvPr id="65" name="PlaceHolder 3"/>
          <p:cNvSpPr>
            <a:spLocks noGrp="1"/>
          </p:cNvSpPr>
          <p:nvPr>
            <p:ph type="body"/>
          </p:nvPr>
        </p:nvSpPr>
        <p:spPr>
          <a:xfrm>
            <a:off x="457200" y="3963600"/>
            <a:ext cx="8229240" cy="215820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67"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68"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69" name="PlaceHolder 4"/>
          <p:cNvSpPr>
            <a:spLocks noGrp="1"/>
          </p:cNvSpPr>
          <p:nvPr>
            <p:ph type="body"/>
          </p:nvPr>
        </p:nvSpPr>
        <p:spPr>
          <a:xfrm>
            <a:off x="4673520" y="3963600"/>
            <a:ext cx="4015440" cy="2158200"/>
          </a:xfrm>
          <a:prstGeom prst="rect">
            <a:avLst/>
          </a:prstGeom>
        </p:spPr>
        <p:txBody>
          <a:bodyPr wrap="none" lIns="0" tIns="0" rIns="0" bIns="0"/>
          <a:lstStyle/>
          <a:p>
            <a:endParaRPr/>
          </a:p>
        </p:txBody>
      </p:sp>
      <p:sp>
        <p:nvSpPr>
          <p:cNvPr id="70" name="PlaceHolder 5"/>
          <p:cNvSpPr>
            <a:spLocks noGrp="1"/>
          </p:cNvSpPr>
          <p:nvPr>
            <p:ph type="body"/>
          </p:nvPr>
        </p:nvSpPr>
        <p:spPr>
          <a:xfrm>
            <a:off x="457200" y="3963600"/>
            <a:ext cx="4015440" cy="215820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72"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73"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8" name="PlaceHolder 2"/>
          <p:cNvSpPr>
            <a:spLocks noGrp="1"/>
          </p:cNvSpPr>
          <p:nvPr>
            <p:ph type="body"/>
          </p:nvPr>
        </p:nvSpPr>
        <p:spPr>
          <a:xfrm>
            <a:off x="457200" y="1600200"/>
            <a:ext cx="8229240" cy="452556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10" name="PlaceHolder 2"/>
          <p:cNvSpPr>
            <a:spLocks noGrp="1"/>
          </p:cNvSpPr>
          <p:nvPr>
            <p:ph type="body"/>
          </p:nvPr>
        </p:nvSpPr>
        <p:spPr>
          <a:xfrm>
            <a:off x="457200" y="1600200"/>
            <a:ext cx="4015440" cy="4525560"/>
          </a:xfrm>
          <a:prstGeom prst="rect">
            <a:avLst/>
          </a:prstGeom>
        </p:spPr>
        <p:txBody>
          <a:bodyPr wrap="none" lIns="0" tIns="0" rIns="0" bIns="0"/>
          <a:lstStyle/>
          <a:p>
            <a:endParaRPr/>
          </a:p>
        </p:txBody>
      </p:sp>
      <p:sp>
        <p:nvSpPr>
          <p:cNvPr id="11" name="PlaceHolder 3"/>
          <p:cNvSpPr>
            <a:spLocks noGrp="1"/>
          </p:cNvSpPr>
          <p:nvPr>
            <p:ph type="body"/>
          </p:nvPr>
        </p:nvSpPr>
        <p:spPr>
          <a:xfrm>
            <a:off x="4673520" y="1600200"/>
            <a:ext cx="4015440" cy="452556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85108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15"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16" name="PlaceHolder 3"/>
          <p:cNvSpPr>
            <a:spLocks noGrp="1"/>
          </p:cNvSpPr>
          <p:nvPr>
            <p:ph type="body"/>
          </p:nvPr>
        </p:nvSpPr>
        <p:spPr>
          <a:xfrm>
            <a:off x="457200" y="3963600"/>
            <a:ext cx="4015440" cy="2158200"/>
          </a:xfrm>
          <a:prstGeom prst="rect">
            <a:avLst/>
          </a:prstGeom>
        </p:spPr>
        <p:txBody>
          <a:bodyPr wrap="none" lIns="0" tIns="0" rIns="0" bIns="0"/>
          <a:lstStyle/>
          <a:p>
            <a:endParaRPr/>
          </a:p>
        </p:txBody>
      </p:sp>
      <p:sp>
        <p:nvSpPr>
          <p:cNvPr id="17" name="PlaceHolder 4"/>
          <p:cNvSpPr>
            <a:spLocks noGrp="1"/>
          </p:cNvSpPr>
          <p:nvPr>
            <p:ph type="body"/>
          </p:nvPr>
        </p:nvSpPr>
        <p:spPr>
          <a:xfrm>
            <a:off x="4673520" y="1600200"/>
            <a:ext cx="4015440" cy="452556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19" name="PlaceHolder 2"/>
          <p:cNvSpPr>
            <a:spLocks noGrp="1"/>
          </p:cNvSpPr>
          <p:nvPr>
            <p:ph type="body"/>
          </p:nvPr>
        </p:nvSpPr>
        <p:spPr>
          <a:xfrm>
            <a:off x="457200" y="1600200"/>
            <a:ext cx="4015440" cy="4525560"/>
          </a:xfrm>
          <a:prstGeom prst="rect">
            <a:avLst/>
          </a:prstGeom>
        </p:spPr>
        <p:txBody>
          <a:bodyPr wrap="none" lIns="0" tIns="0" rIns="0" bIns="0"/>
          <a:lstStyle/>
          <a:p>
            <a:endParaRPr/>
          </a:p>
        </p:txBody>
      </p:sp>
      <p:sp>
        <p:nvSpPr>
          <p:cNvPr id="20"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21" name="PlaceHolder 4"/>
          <p:cNvSpPr>
            <a:spLocks noGrp="1"/>
          </p:cNvSpPr>
          <p:nvPr>
            <p:ph type="body"/>
          </p:nvPr>
        </p:nvSpPr>
        <p:spPr>
          <a:xfrm>
            <a:off x="4673520" y="3963600"/>
            <a:ext cx="4015440" cy="215820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wrap="none" lIns="0" tIns="0" rIns="0" bIns="0" anchor="ctr"/>
          <a:lstStyle/>
          <a:p>
            <a:endParaRPr/>
          </a:p>
        </p:txBody>
      </p:sp>
      <p:sp>
        <p:nvSpPr>
          <p:cNvPr id="23" name="PlaceHolder 2"/>
          <p:cNvSpPr>
            <a:spLocks noGrp="1"/>
          </p:cNvSpPr>
          <p:nvPr>
            <p:ph type="body"/>
          </p:nvPr>
        </p:nvSpPr>
        <p:spPr>
          <a:xfrm>
            <a:off x="457200" y="1600200"/>
            <a:ext cx="4015440" cy="2158200"/>
          </a:xfrm>
          <a:prstGeom prst="rect">
            <a:avLst/>
          </a:prstGeom>
        </p:spPr>
        <p:txBody>
          <a:bodyPr wrap="none" lIns="0" tIns="0" rIns="0" bIns="0"/>
          <a:lstStyle/>
          <a:p>
            <a:endParaRPr/>
          </a:p>
        </p:txBody>
      </p:sp>
      <p:sp>
        <p:nvSpPr>
          <p:cNvPr id="24" name="PlaceHolder 3"/>
          <p:cNvSpPr>
            <a:spLocks noGrp="1"/>
          </p:cNvSpPr>
          <p:nvPr>
            <p:ph type="body"/>
          </p:nvPr>
        </p:nvSpPr>
        <p:spPr>
          <a:xfrm>
            <a:off x="4673520" y="1600200"/>
            <a:ext cx="4015440" cy="2158200"/>
          </a:xfrm>
          <a:prstGeom prst="rect">
            <a:avLst/>
          </a:prstGeom>
        </p:spPr>
        <p:txBody>
          <a:bodyPr wrap="none" lIns="0" tIns="0" rIns="0" bIns="0"/>
          <a:lstStyle/>
          <a:p>
            <a:endParaRPr/>
          </a:p>
        </p:txBody>
      </p:sp>
      <p:sp>
        <p:nvSpPr>
          <p:cNvPr id="25" name="PlaceHolder 4"/>
          <p:cNvSpPr>
            <a:spLocks noGrp="1"/>
          </p:cNvSpPr>
          <p:nvPr>
            <p:ph type="body"/>
          </p:nvPr>
        </p:nvSpPr>
        <p:spPr>
          <a:xfrm>
            <a:off x="457200" y="3963600"/>
            <a:ext cx="8228520" cy="215820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p:spPr>
        <p:txBody>
          <a:bodyPr anchor="ctr"/>
          <a:lstStyle/>
          <a:p>
            <a:pPr algn="ctr">
              <a:lnSpc>
                <a:spcPct val="100000"/>
              </a:lnSpc>
            </a:pPr>
            <a:r>
              <a:rPr lang="el-GR" sz="4400">
                <a:solidFill>
                  <a:srgbClr val="000000"/>
                </a:solidFill>
                <a:latin typeface="Calibri"/>
              </a:rPr>
              <a:t>Cliquez pour éditer le format du texte-titreKλικ για επεξεργασία του τίτλου</a:t>
            </a:r>
            <a:endParaRPr/>
          </a:p>
        </p:txBody>
      </p:sp>
      <p:sp>
        <p:nvSpPr>
          <p:cNvPr id="6" name="PlaceHolder 2"/>
          <p:cNvSpPr>
            <a:spLocks noGrp="1"/>
          </p:cNvSpPr>
          <p:nvPr>
            <p:ph type="dt"/>
          </p:nvPr>
        </p:nvSpPr>
        <p:spPr>
          <a:xfrm>
            <a:off x="457200" y="6356520"/>
            <a:ext cx="2133360" cy="364680"/>
          </a:xfrm>
          <a:prstGeom prst="rect">
            <a:avLst/>
          </a:prstGeom>
        </p:spPr>
        <p:txBody>
          <a:bodyPr anchor="ctr"/>
          <a:lstStyle/>
          <a:p>
            <a:pPr>
              <a:lnSpc>
                <a:spcPct val="100000"/>
              </a:lnSpc>
            </a:pPr>
            <a:r>
              <a:rPr lang="fr-FR" sz="1200">
                <a:solidFill>
                  <a:srgbClr val="8B8B8B"/>
                </a:solidFill>
                <a:latin typeface="Calibri"/>
              </a:rPr>
              <a:t>12/12/2013</a:t>
            </a:r>
            <a:endParaRPr/>
          </a:p>
        </p:txBody>
      </p:sp>
      <p:sp>
        <p:nvSpPr>
          <p:cNvPr id="2" name="PlaceHolder 3"/>
          <p:cNvSpPr>
            <a:spLocks noGrp="1"/>
          </p:cNvSpPr>
          <p:nvPr>
            <p:ph type="ftr"/>
          </p:nvPr>
        </p:nvSpPr>
        <p:spPr>
          <a:xfrm>
            <a:off x="3124080" y="6356520"/>
            <a:ext cx="2895120" cy="364680"/>
          </a:xfrm>
          <a:prstGeom prst="rect">
            <a:avLst/>
          </a:prstGeom>
        </p:spPr>
        <p:txBody>
          <a:bodyPr anchor="ctr"/>
          <a:lstStyle/>
          <a:p>
            <a:endParaRPr/>
          </a:p>
        </p:txBody>
      </p:sp>
      <p:sp>
        <p:nvSpPr>
          <p:cNvPr id="3" name="PlaceHolder 4"/>
          <p:cNvSpPr>
            <a:spLocks noGrp="1"/>
          </p:cNvSpPr>
          <p:nvPr>
            <p:ph type="sldNum"/>
          </p:nvPr>
        </p:nvSpPr>
        <p:spPr>
          <a:xfrm>
            <a:off x="6553080" y="6356520"/>
            <a:ext cx="2133360" cy="364680"/>
          </a:xfrm>
          <a:prstGeom prst="rect">
            <a:avLst/>
          </a:prstGeom>
        </p:spPr>
        <p:txBody>
          <a:bodyPr anchor="ctr"/>
          <a:lstStyle/>
          <a:p>
            <a:pPr algn="r">
              <a:lnSpc>
                <a:spcPct val="100000"/>
              </a:lnSpc>
            </a:pPr>
            <a:fld id="{CFDF5B54-9494-4BDB-AE44-E430441DDE3F}" type="slidenum">
              <a:rPr lang="fr-FR" sz="1200">
                <a:solidFill>
                  <a:srgbClr val="8B8B8B"/>
                </a:solidFill>
                <a:latin typeface="Calibri"/>
              </a:rPr>
              <a:t>‹#›</a:t>
            </a:fld>
            <a:endParaRPr/>
          </a:p>
        </p:txBody>
      </p:sp>
      <p:sp>
        <p:nvSpPr>
          <p:cNvPr id="4" name="PlaceHolder 5"/>
          <p:cNvSpPr>
            <a:spLocks noGrp="1"/>
          </p:cNvSpPr>
          <p:nvPr>
            <p:ph type="body"/>
          </p:nvPr>
        </p:nvSpPr>
        <p:spPr>
          <a:xfrm>
            <a:off x="457200" y="1604520"/>
            <a:ext cx="8046360" cy="3977280"/>
          </a:xfrm>
          <a:prstGeom prst="rect">
            <a:avLst/>
          </a:prstGeom>
        </p:spPr>
        <p:txBody>
          <a:bodyPr wrap="none" lIns="0" tIns="0" rIns="0" bIns="0"/>
          <a:lstStyle/>
          <a:p>
            <a:pPr>
              <a:buSzPct val="25000"/>
              <a:buFont typeface="StarSymbol"/>
              <a:buChar char=""/>
            </a:pPr>
            <a:r>
              <a:rPr lang="el-GR"/>
              <a:t>Cliquez pour éditer le format du plan de texte</a:t>
            </a:r>
            <a:endParaRPr/>
          </a:p>
          <a:p>
            <a:pPr lvl="1">
              <a:buSzPct val="25000"/>
              <a:buFont typeface="StarSymbol"/>
              <a:buChar char=""/>
            </a:pPr>
            <a:r>
              <a:rPr lang="el-GR"/>
              <a:t>Second niveau de plan</a:t>
            </a:r>
            <a:endParaRPr/>
          </a:p>
          <a:p>
            <a:pPr lvl="2">
              <a:buSzPct val="25000"/>
              <a:buFont typeface="StarSymbol"/>
              <a:buChar char=""/>
            </a:pPr>
            <a:r>
              <a:rPr lang="el-GR"/>
              <a:t>Troisième niveau de plan</a:t>
            </a:r>
            <a:endParaRPr/>
          </a:p>
          <a:p>
            <a:pPr lvl="3">
              <a:buSzPct val="25000"/>
              <a:buFont typeface="StarSymbol"/>
              <a:buChar char=""/>
            </a:pPr>
            <a:r>
              <a:rPr lang="el-GR"/>
              <a:t>Quatrième niveau de plan</a:t>
            </a:r>
            <a:endParaRPr/>
          </a:p>
          <a:p>
            <a:pPr lvl="4">
              <a:buSzPct val="25000"/>
              <a:buFont typeface="StarSymbol"/>
              <a:buChar char=""/>
            </a:pPr>
            <a:r>
              <a:rPr lang="el-GR"/>
              <a:t>Cinquième niveau de plan</a:t>
            </a:r>
            <a:endParaRPr/>
          </a:p>
          <a:p>
            <a:pPr lvl="5">
              <a:buSzPct val="25000"/>
              <a:buFont typeface="StarSymbol"/>
              <a:buChar char=""/>
            </a:pPr>
            <a:r>
              <a:rPr lang="el-GR"/>
              <a:t>Sixième niveau de plan</a:t>
            </a:r>
            <a:endParaRPr/>
          </a:p>
          <a:p>
            <a:pPr lvl="6">
              <a:buSzPct val="25000"/>
              <a:buFont typeface="StarSymbol"/>
              <a:buChar char=""/>
            </a:pPr>
            <a:r>
              <a:rPr lang="el-GR"/>
              <a:t>Septième niveau de plan</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4680"/>
            <a:ext cx="8229240" cy="1142640"/>
          </a:xfrm>
          <a:prstGeom prst="rect">
            <a:avLst/>
          </a:prstGeom>
        </p:spPr>
        <p:txBody>
          <a:bodyPr anchor="ctr"/>
          <a:lstStyle/>
          <a:p>
            <a:pPr algn="ctr">
              <a:lnSpc>
                <a:spcPct val="100000"/>
              </a:lnSpc>
            </a:pPr>
            <a:r>
              <a:rPr lang="el-GR" sz="4400">
                <a:solidFill>
                  <a:srgbClr val="000000"/>
                </a:solidFill>
                <a:latin typeface="Calibri"/>
              </a:rPr>
              <a:t>Cliquez pour éditer le format du texte-titreKλικ για επεξεργασία του τίτλου</a:t>
            </a:r>
            <a:endParaRPr/>
          </a:p>
        </p:txBody>
      </p:sp>
      <p:sp>
        <p:nvSpPr>
          <p:cNvPr id="38" name="PlaceHolder 2"/>
          <p:cNvSpPr>
            <a:spLocks noGrp="1"/>
          </p:cNvSpPr>
          <p:nvPr>
            <p:ph type="body"/>
          </p:nvPr>
        </p:nvSpPr>
        <p:spPr>
          <a:xfrm>
            <a:off x="457200" y="1600200"/>
            <a:ext cx="8229240" cy="4525560"/>
          </a:xfrm>
          <a:prstGeom prst="rect">
            <a:avLst/>
          </a:prstGeom>
        </p:spPr>
        <p:txBody>
          <a:bodyPr/>
          <a:lstStyle/>
          <a:p>
            <a:pPr>
              <a:buSzPct val="25000"/>
              <a:buFont typeface="StarSymbol"/>
              <a:buChar char=""/>
            </a:pPr>
            <a:r>
              <a:rPr lang="el-GR" sz="3200">
                <a:solidFill>
                  <a:srgbClr val="000000"/>
                </a:solidFill>
                <a:latin typeface="Calibri"/>
              </a:rPr>
              <a:t>Cliquez pour éditer le format du plan de texte</a:t>
            </a:r>
            <a:endParaRPr/>
          </a:p>
          <a:p>
            <a:pPr lvl="1">
              <a:buSzPct val="25000"/>
              <a:buFont typeface="StarSymbol"/>
              <a:buChar char=""/>
            </a:pPr>
            <a:r>
              <a:rPr lang="el-GR" sz="3200">
                <a:solidFill>
                  <a:srgbClr val="000000"/>
                </a:solidFill>
                <a:latin typeface="Calibri"/>
              </a:rPr>
              <a:t>Second niveau de plan</a:t>
            </a:r>
            <a:endParaRPr/>
          </a:p>
          <a:p>
            <a:pPr lvl="2">
              <a:buSzPct val="25000"/>
              <a:buFont typeface="StarSymbol"/>
              <a:buChar char=""/>
            </a:pPr>
            <a:r>
              <a:rPr lang="el-GR" sz="3200">
                <a:solidFill>
                  <a:srgbClr val="000000"/>
                </a:solidFill>
                <a:latin typeface="Calibri"/>
              </a:rPr>
              <a:t>Troisième niveau de plan</a:t>
            </a:r>
            <a:endParaRPr/>
          </a:p>
          <a:p>
            <a:pPr lvl="3">
              <a:buSzPct val="25000"/>
              <a:buFont typeface="StarSymbol"/>
              <a:buChar char=""/>
            </a:pPr>
            <a:r>
              <a:rPr lang="el-GR" sz="3200">
                <a:solidFill>
                  <a:srgbClr val="000000"/>
                </a:solidFill>
                <a:latin typeface="Calibri"/>
              </a:rPr>
              <a:t>Quatrième niveau de plan</a:t>
            </a:r>
            <a:endParaRPr/>
          </a:p>
          <a:p>
            <a:pPr lvl="4">
              <a:buSzPct val="25000"/>
              <a:buFont typeface="StarSymbol"/>
              <a:buChar char=""/>
            </a:pPr>
            <a:r>
              <a:rPr lang="el-GR" sz="3200">
                <a:solidFill>
                  <a:srgbClr val="000000"/>
                </a:solidFill>
                <a:latin typeface="Calibri"/>
              </a:rPr>
              <a:t>Cinquième niveau de plan</a:t>
            </a:r>
            <a:endParaRPr/>
          </a:p>
          <a:p>
            <a:pPr lvl="5">
              <a:buSzPct val="25000"/>
              <a:buFont typeface="StarSymbol"/>
              <a:buChar char=""/>
            </a:pPr>
            <a:r>
              <a:rPr lang="el-GR" sz="3200">
                <a:solidFill>
                  <a:srgbClr val="000000"/>
                </a:solidFill>
                <a:latin typeface="Calibri"/>
              </a:rPr>
              <a:t>Sixième niveau de plan</a:t>
            </a:r>
            <a:endParaRPr/>
          </a:p>
          <a:p>
            <a:pPr>
              <a:lnSpc>
                <a:spcPct val="100000"/>
              </a:lnSpc>
              <a:buFont typeface="Arial"/>
              <a:buChar char="•"/>
            </a:pPr>
            <a:r>
              <a:rPr lang="el-GR" sz="3200">
                <a:solidFill>
                  <a:srgbClr val="000000"/>
                </a:solidFill>
                <a:latin typeface="Calibri"/>
              </a:rPr>
              <a:t>Septième niveau de planKλικ για επεξεργασία των στυλ του υποδείγματος</a:t>
            </a:r>
            <a:endParaRPr/>
          </a:p>
          <a:p>
            <a:pPr lvl="1">
              <a:lnSpc>
                <a:spcPct val="100000"/>
              </a:lnSpc>
              <a:buSzPct val="25000"/>
              <a:buFont typeface="StarSymbol"/>
              <a:buChar char=""/>
            </a:pPr>
            <a:r>
              <a:rPr lang="el-GR" sz="2800">
                <a:solidFill>
                  <a:srgbClr val="000000"/>
                </a:solidFill>
                <a:latin typeface="Calibri"/>
              </a:rPr>
              <a:t>Δεύτερου επιπέδου</a:t>
            </a:r>
            <a:endParaRPr/>
          </a:p>
          <a:p>
            <a:pPr lvl="2">
              <a:lnSpc>
                <a:spcPct val="100000"/>
              </a:lnSpc>
              <a:buSzPct val="25000"/>
              <a:buFont typeface="StarSymbol"/>
              <a:buChar char=""/>
            </a:pPr>
            <a:r>
              <a:rPr lang="el-GR" sz="2400">
                <a:solidFill>
                  <a:srgbClr val="000000"/>
                </a:solidFill>
                <a:latin typeface="Calibri"/>
              </a:rPr>
              <a:t>Τρίτου επιπέδου</a:t>
            </a:r>
            <a:endParaRPr/>
          </a:p>
          <a:p>
            <a:pPr lvl="3">
              <a:lnSpc>
                <a:spcPct val="100000"/>
              </a:lnSpc>
              <a:buSzPct val="25000"/>
              <a:buFont typeface="StarSymbol"/>
              <a:buChar char=""/>
            </a:pPr>
            <a:r>
              <a:rPr lang="el-GR" sz="2000">
                <a:solidFill>
                  <a:srgbClr val="000000"/>
                </a:solidFill>
                <a:latin typeface="Calibri"/>
              </a:rPr>
              <a:t>Τέταρτου επιπέδου</a:t>
            </a:r>
            <a:endParaRPr/>
          </a:p>
          <a:p>
            <a:pPr lvl="4">
              <a:lnSpc>
                <a:spcPct val="100000"/>
              </a:lnSpc>
              <a:buSzPct val="25000"/>
              <a:buFont typeface="StarSymbol"/>
              <a:buChar char=""/>
            </a:pPr>
            <a:r>
              <a:rPr lang="el-GR" sz="2000">
                <a:solidFill>
                  <a:srgbClr val="000000"/>
                </a:solidFill>
                <a:latin typeface="Calibri"/>
              </a:rPr>
              <a:t>Πέμπτου επιπέδου</a:t>
            </a:r>
            <a:endParaRPr/>
          </a:p>
        </p:txBody>
      </p:sp>
      <p:sp>
        <p:nvSpPr>
          <p:cNvPr id="39" name="PlaceHolder 3"/>
          <p:cNvSpPr>
            <a:spLocks noGrp="1"/>
          </p:cNvSpPr>
          <p:nvPr>
            <p:ph type="dt"/>
          </p:nvPr>
        </p:nvSpPr>
        <p:spPr>
          <a:xfrm>
            <a:off x="457200" y="6356520"/>
            <a:ext cx="2133360" cy="364680"/>
          </a:xfrm>
          <a:prstGeom prst="rect">
            <a:avLst/>
          </a:prstGeom>
        </p:spPr>
        <p:txBody>
          <a:bodyPr anchor="ctr"/>
          <a:lstStyle/>
          <a:p>
            <a:pPr>
              <a:lnSpc>
                <a:spcPct val="100000"/>
              </a:lnSpc>
            </a:pPr>
            <a:r>
              <a:rPr lang="fr-FR" sz="1200">
                <a:solidFill>
                  <a:srgbClr val="8B8B8B"/>
                </a:solidFill>
                <a:latin typeface="Calibri"/>
              </a:rPr>
              <a:t>12/12/2013</a:t>
            </a:r>
            <a:endParaRPr/>
          </a:p>
        </p:txBody>
      </p:sp>
      <p:sp>
        <p:nvSpPr>
          <p:cNvPr id="40" name="PlaceHolder 4"/>
          <p:cNvSpPr>
            <a:spLocks noGrp="1"/>
          </p:cNvSpPr>
          <p:nvPr>
            <p:ph type="ftr"/>
          </p:nvPr>
        </p:nvSpPr>
        <p:spPr>
          <a:xfrm>
            <a:off x="3124080" y="6356520"/>
            <a:ext cx="2895120" cy="364680"/>
          </a:xfrm>
          <a:prstGeom prst="rect">
            <a:avLst/>
          </a:prstGeom>
        </p:spPr>
        <p:txBody>
          <a:bodyPr anchor="ctr"/>
          <a:lstStyle/>
          <a:p>
            <a:endParaRPr/>
          </a:p>
        </p:txBody>
      </p:sp>
      <p:sp>
        <p:nvSpPr>
          <p:cNvPr id="41" name="PlaceHolder 5"/>
          <p:cNvSpPr>
            <a:spLocks noGrp="1"/>
          </p:cNvSpPr>
          <p:nvPr>
            <p:ph type="sldNum"/>
          </p:nvPr>
        </p:nvSpPr>
        <p:spPr>
          <a:xfrm>
            <a:off x="6553080" y="6356520"/>
            <a:ext cx="2133360" cy="364680"/>
          </a:xfrm>
          <a:prstGeom prst="rect">
            <a:avLst/>
          </a:prstGeom>
        </p:spPr>
        <p:txBody>
          <a:bodyPr anchor="ctr"/>
          <a:lstStyle/>
          <a:p>
            <a:pPr algn="r">
              <a:lnSpc>
                <a:spcPct val="100000"/>
              </a:lnSpc>
            </a:pPr>
            <a:fld id="{142FAFD5-F194-4AB5-B846-BC64091978BD}" type="slidenum">
              <a:rPr lang="fr-FR" sz="1200">
                <a:solidFill>
                  <a:srgbClr val="8B8B8B"/>
                </a:solidFill>
                <a:latin typeface="Calibri"/>
              </a:rPr>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 Id="rId5" Type="http://schemas.openxmlformats.org/officeDocument/2006/relationships/image" Target="../media/image10.jpe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gi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gif"/><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5.jpe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13.xml"/><Relationship Id="rId5" Type="http://schemas.openxmlformats.org/officeDocument/2006/relationships/image" Target="../media/image28.jpeg"/><Relationship Id="rId4" Type="http://schemas.openxmlformats.org/officeDocument/2006/relationships/image" Target="../media/image9.jpeg"/></Relationships>
</file>

<file path=ppt/slides/_rels/slide4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13.xml"/><Relationship Id="rId4" Type="http://schemas.openxmlformats.org/officeDocument/2006/relationships/image" Target="../media/image28.jpeg"/></Relationships>
</file>

<file path=ppt/slides/_rels/slide4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9.png"/><Relationship Id="rId1" Type="http://schemas.openxmlformats.org/officeDocument/2006/relationships/slideLayout" Target="../slideLayouts/slideLayout13.xml"/><Relationship Id="rId5" Type="http://schemas.openxmlformats.org/officeDocument/2006/relationships/image" Target="../media/image28.jpeg"/><Relationship Id="rId4" Type="http://schemas.openxmlformats.org/officeDocument/2006/relationships/image" Target="../media/image27.jpeg"/></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CustomShape 1"/>
          <p:cNvSpPr/>
          <p:nvPr/>
        </p:nvSpPr>
        <p:spPr>
          <a:xfrm rot="10800000">
            <a:off x="744120" y="261720"/>
            <a:ext cx="7499880" cy="2522880"/>
          </a:xfrm>
          <a:prstGeom prst="homePlate">
            <a:avLst>
              <a:gd name="adj" fmla="val 50000"/>
            </a:avLst>
          </a:prstGeom>
          <a:gradFill>
            <a:gsLst>
              <a:gs pos="0">
                <a:srgbClr val="E6F7FF"/>
              </a:gs>
              <a:gs pos="50000">
                <a:srgbClr val="A6E6FF"/>
              </a:gs>
              <a:gs pos="100000">
                <a:srgbClr val="E6F7FF"/>
              </a:gs>
            </a:gsLst>
            <a:lin ang="5400000"/>
          </a:gradFill>
          <a:ln w="9360">
            <a:solidFill>
              <a:srgbClr val="46AAC4"/>
            </a:solidFill>
            <a:round/>
          </a:ln>
        </p:spPr>
        <p:txBody>
          <a:bodyPr lIns="972000" tIns="182880" rIns="1112760" bIns="182880" anchor="ctr"/>
          <a:lstStyle/>
          <a:p>
            <a:pPr algn="ctr">
              <a:lnSpc>
                <a:spcPct val="90000"/>
              </a:lnSpc>
            </a:pPr>
            <a:r>
              <a:rPr lang="fr-FR" sz="4800" b="1">
                <a:solidFill>
                  <a:srgbClr val="000000"/>
                </a:solidFill>
                <a:latin typeface="Broadway"/>
              </a:rPr>
              <a:t>The hope</a:t>
            </a:r>
            <a:r>
              <a:rPr lang="fr-FR" sz="4800" b="1">
                <a:solidFill>
                  <a:srgbClr val="000000"/>
                </a:solidFill>
                <a:latin typeface="Calibri"/>
              </a:rPr>
              <a:t> </a:t>
            </a:r>
            <a:r>
              <a:rPr lang="fr-FR" sz="3000" b="1" i="1" u="sng">
                <a:solidFill>
                  <a:srgbClr val="000000"/>
                </a:solidFill>
                <a:latin typeface="Calibri"/>
              </a:rPr>
              <a:t>
</a:t>
            </a:r>
            <a:r>
              <a:rPr lang="fr-FR" sz="2400" b="1" u="sng">
                <a:solidFill>
                  <a:srgbClr val="77933C"/>
                </a:solidFill>
                <a:latin typeface="Calibri"/>
              </a:rPr>
              <a:t>The private Greek</a:t>
            </a:r>
            <a:r>
              <a:rPr lang="fr-FR" sz="2400" i="1" u="sng">
                <a:solidFill>
                  <a:srgbClr val="77933C"/>
                </a:solidFill>
                <a:latin typeface="Calibri"/>
              </a:rPr>
              <a:t>
</a:t>
            </a:r>
            <a:r>
              <a:rPr lang="fr-FR" sz="2400" b="1" u="sng">
                <a:solidFill>
                  <a:srgbClr val="77933C"/>
                </a:solidFill>
                <a:latin typeface="Calibri"/>
              </a:rPr>
              <a:t>DEVELOPMENT PROGRAM</a:t>
            </a:r>
            <a:r>
              <a:rPr lang="fr-FR" sz="3000">
                <a:solidFill>
                  <a:srgbClr val="000000"/>
                </a:solidFill>
                <a:latin typeface="Calibri"/>
              </a:rPr>
              <a:t>
</a:t>
            </a:r>
            <a:endParaRPr/>
          </a:p>
        </p:txBody>
      </p:sp>
      <p:sp>
        <p:nvSpPr>
          <p:cNvPr id="75" name="CustomShape 2"/>
          <p:cNvSpPr/>
          <p:nvPr/>
        </p:nvSpPr>
        <p:spPr>
          <a:xfrm>
            <a:off x="476640" y="261720"/>
            <a:ext cx="2522880" cy="2522880"/>
          </a:xfrm>
          <a:prstGeom prst="ellipse">
            <a:avLst/>
          </a:prstGeom>
          <a:blipFill>
            <a:blip r:embed="rId2"/>
            <a:stretch>
              <a:fillRect/>
            </a:stretch>
          </a:blipFill>
          <a:ln w="25560">
            <a:solidFill>
              <a:srgbClr val="FFFFFF"/>
            </a:solidFill>
            <a:round/>
          </a:ln>
        </p:spPr>
      </p:sp>
      <p:sp>
        <p:nvSpPr>
          <p:cNvPr id="76" name="CustomShape 3"/>
          <p:cNvSpPr/>
          <p:nvPr/>
        </p:nvSpPr>
        <p:spPr>
          <a:xfrm>
            <a:off x="615600" y="4059360"/>
            <a:ext cx="7264800" cy="921600"/>
          </a:xfrm>
          <a:prstGeom prst="chevron">
            <a:avLst>
              <a:gd name="adj" fmla="val 40000"/>
            </a:avLst>
          </a:prstGeom>
          <a:solidFill>
            <a:srgbClr val="4F81BD"/>
          </a:solidFill>
          <a:ln w="25560">
            <a:solidFill>
              <a:srgbClr val="FFFFFF"/>
            </a:solidFill>
            <a:round/>
          </a:ln>
        </p:spPr>
      </p:sp>
      <p:sp>
        <p:nvSpPr>
          <p:cNvPr id="77" name="CustomShape 4"/>
          <p:cNvSpPr/>
          <p:nvPr/>
        </p:nvSpPr>
        <p:spPr>
          <a:xfrm>
            <a:off x="2552760" y="4289760"/>
            <a:ext cx="6134760" cy="921600"/>
          </a:xfrm>
          <a:prstGeom prst="roundRect">
            <a:avLst>
              <a:gd name="adj" fmla="val 10000"/>
            </a:avLst>
          </a:prstGeom>
          <a:solidFill>
            <a:srgbClr val="FFFFFF"/>
          </a:solidFill>
          <a:ln w="25560">
            <a:solidFill>
              <a:srgbClr val="4F81BD"/>
            </a:solidFill>
            <a:round/>
          </a:ln>
        </p:spPr>
        <p:txBody>
          <a:bodyPr lIns="226080" tIns="226080" rIns="199080" bIns="199080" anchor="ctr"/>
          <a:lstStyle/>
          <a:p>
            <a:pPr algn="ctr">
              <a:lnSpc>
                <a:spcPct val="90000"/>
              </a:lnSpc>
            </a:pPr>
            <a:r>
              <a:rPr lang="fr-FR" sz="2800">
                <a:solidFill>
                  <a:srgbClr val="000000"/>
                </a:solidFill>
                <a:latin typeface="Calibri"/>
              </a:rPr>
              <a:t>PROGRAM DEVELOPMENT VITAL AREA</a:t>
            </a:r>
            <a:endParaRPr/>
          </a:p>
        </p:txBody>
      </p:sp>
      <p:sp>
        <p:nvSpPr>
          <p:cNvPr id="78" name="CustomShape 5"/>
          <p:cNvSpPr/>
          <p:nvPr/>
        </p:nvSpPr>
        <p:spPr>
          <a:xfrm>
            <a:off x="250920" y="5212440"/>
            <a:ext cx="8584920" cy="913680"/>
          </a:xfrm>
          <a:prstGeom prst="rect">
            <a:avLst/>
          </a:prstGeom>
        </p:spPr>
        <p:txBody>
          <a:bodyPr lIns="90000" tIns="45000" rIns="90000" bIns="45000" anchor="ctr"/>
          <a:lstStyle/>
          <a:p>
            <a:pPr algn="ctr">
              <a:lnSpc>
                <a:spcPct val="100000"/>
              </a:lnSpc>
            </a:pPr>
            <a:r>
              <a:rPr lang="fr-FR">
                <a:solidFill>
                  <a:srgbClr val="000000"/>
                </a:solidFill>
                <a:latin typeface="Calibri"/>
              </a:rPr>
              <a:t>IMPORTANCE ON PRINCIPLES OF DIVERSITY,</a:t>
            </a:r>
            <a:endParaRPr/>
          </a:p>
          <a:p>
            <a:pPr algn="ctr">
              <a:lnSpc>
                <a:spcPct val="100000"/>
              </a:lnSpc>
            </a:pPr>
            <a:r>
              <a:rPr lang="fr-FR">
                <a:solidFill>
                  <a:srgbClr val="000000"/>
                </a:solidFill>
                <a:latin typeface="Calibri"/>
              </a:rPr>
              <a:t>COOPERATION OF THE REPUBLIC, THEFRIENDSHIP OF THE PEOPLE,</a:t>
            </a:r>
            <a:endParaRPr/>
          </a:p>
          <a:p>
            <a:pPr algn="ctr">
              <a:lnSpc>
                <a:spcPct val="100000"/>
              </a:lnSpc>
            </a:pPr>
            <a:r>
              <a:rPr lang="fr-FR">
                <a:solidFill>
                  <a:srgbClr val="000000"/>
                </a:solidFill>
                <a:latin typeface="Calibri"/>
              </a:rPr>
              <a:t>rivalry, respect,  religious tolerance  , THE MULTILINGUALISM</a:t>
            </a:r>
            <a:endParaRPr/>
          </a:p>
        </p:txBody>
      </p:sp>
      <p:pic>
        <p:nvPicPr>
          <p:cNvPr id="79" name="Εικόνα 5"/>
          <p:cNvPicPr/>
          <p:nvPr/>
        </p:nvPicPr>
        <p:blipFill>
          <a:blip r:embed="rId3"/>
          <a:stretch>
            <a:fillRect/>
          </a:stretch>
        </p:blipFill>
        <p:spPr>
          <a:xfrm>
            <a:off x="13680" y="6006240"/>
            <a:ext cx="582840" cy="851400"/>
          </a:xfrm>
          <a:prstGeom prst="rect">
            <a:avLst/>
          </a:prstGeom>
        </p:spPr>
      </p:pic>
      <p:sp>
        <p:nvSpPr>
          <p:cNvPr id="80" name="CustomShape 6"/>
          <p:cNvSpPr/>
          <p:nvPr/>
        </p:nvSpPr>
        <p:spPr>
          <a:xfrm>
            <a:off x="80532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TextShape 1"/>
          <p:cNvSpPr txBox="1"/>
          <p:nvPr/>
        </p:nvSpPr>
        <p:spPr>
          <a:xfrm>
            <a:off x="0" y="0"/>
            <a:ext cx="9143640" cy="6857640"/>
          </a:xfrm>
          <a:prstGeom prst="rect">
            <a:avLst/>
          </a:prstGeom>
        </p:spPr>
        <p:txBody>
          <a:bodyPr/>
          <a:lstStyle/>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p:txBody>
      </p:sp>
      <p:sp>
        <p:nvSpPr>
          <p:cNvPr id="137" name="CustomShape 2"/>
          <p:cNvSpPr/>
          <p:nvPr/>
        </p:nvSpPr>
        <p:spPr>
          <a:xfrm>
            <a:off x="1762920" y="116640"/>
            <a:ext cx="5512320" cy="1423800"/>
          </a:xfrm>
          <a:prstGeom prst="flowChartExtract">
            <a:avLst/>
          </a:prstGeom>
          <a:solidFill>
            <a:srgbClr val="4F81BD"/>
          </a:solidFill>
          <a:ln w="25560">
            <a:solidFill>
              <a:srgbClr val="3A5F8B"/>
            </a:solidFill>
            <a:round/>
          </a:ln>
        </p:spPr>
        <p:txBody>
          <a:bodyPr lIns="90000" tIns="0" rIns="90000" bIns="45000" anchor="ctr"/>
          <a:lstStyle/>
          <a:p>
            <a:pPr algn="ctr">
              <a:lnSpc>
                <a:spcPct val="100000"/>
              </a:lnSpc>
            </a:pPr>
            <a:r>
              <a:rPr lang="fr-FR" sz="3200" b="1">
                <a:solidFill>
                  <a:srgbClr val="FFFFFF"/>
                </a:solidFill>
                <a:latin typeface="Calibri"/>
              </a:rPr>
              <a:t>SETTLEMENT</a:t>
            </a:r>
            <a:endParaRPr/>
          </a:p>
        </p:txBody>
      </p:sp>
      <p:sp>
        <p:nvSpPr>
          <p:cNvPr id="138" name="CustomShape 3"/>
          <p:cNvSpPr/>
          <p:nvPr/>
        </p:nvSpPr>
        <p:spPr>
          <a:xfrm>
            <a:off x="1475640" y="1772640"/>
            <a:ext cx="5924520" cy="4737960"/>
          </a:xfrm>
          <a:prstGeom prst="verticalScroll">
            <a:avLst>
              <a:gd name="adj" fmla="val 12500"/>
            </a:avLst>
          </a:prstGeom>
          <a:solidFill>
            <a:srgbClr val="4F81BD"/>
          </a:solidFill>
          <a:ln w="25560">
            <a:solidFill>
              <a:srgbClr val="3A5F8B"/>
            </a:solidFill>
            <a:round/>
          </a:ln>
        </p:spPr>
        <p:txBody>
          <a:bodyPr lIns="90000" tIns="45000" rIns="90000" bIns="45000" anchor="ctr"/>
          <a:lstStyle/>
          <a:p>
            <a:pPr>
              <a:lnSpc>
                <a:spcPct val="100000"/>
              </a:lnSpc>
            </a:pPr>
            <a:r>
              <a:rPr lang="fr-FR" sz="3600">
                <a:solidFill>
                  <a:srgbClr val="FFFFFF"/>
                </a:solidFill>
                <a:latin typeface="Calibri"/>
              </a:rPr>
              <a:t>BUILDING SETTLEMENT composed of all 21 JOINT Families FARMS IN AREA COVERED BY TOTAL 120,6 hectares AND IS THE HEART OF THE COMMUNITY.</a:t>
            </a:r>
            <a:endParaRPr/>
          </a:p>
        </p:txBody>
      </p:sp>
      <p:pic>
        <p:nvPicPr>
          <p:cNvPr id="139" name="Εικόνα 1"/>
          <p:cNvPicPr/>
          <p:nvPr/>
        </p:nvPicPr>
        <p:blipFill>
          <a:blip r:embed="rId2"/>
          <a:stretch>
            <a:fillRect/>
          </a:stretch>
        </p:blipFill>
        <p:spPr>
          <a:xfrm>
            <a:off x="3458520" y="-67320"/>
            <a:ext cx="2031480" cy="992520"/>
          </a:xfrm>
          <a:prstGeom prst="rect">
            <a:avLst/>
          </a:prstGeom>
        </p:spPr>
      </p:pic>
      <p:pic>
        <p:nvPicPr>
          <p:cNvPr id="140" name="Εικόνα 5"/>
          <p:cNvPicPr/>
          <p:nvPr/>
        </p:nvPicPr>
        <p:blipFill>
          <a:blip r:embed="rId3"/>
          <a:stretch>
            <a:fillRect/>
          </a:stretch>
        </p:blipFill>
        <p:spPr>
          <a:xfrm>
            <a:off x="0" y="6006240"/>
            <a:ext cx="582840" cy="851400"/>
          </a:xfrm>
          <a:prstGeom prst="rect">
            <a:avLst/>
          </a:prstGeom>
        </p:spPr>
      </p:pic>
      <p:sp>
        <p:nvSpPr>
          <p:cNvPr id="141" name="CustomShape 4"/>
          <p:cNvSpPr/>
          <p:nvPr/>
        </p:nvSpPr>
        <p:spPr>
          <a:xfrm>
            <a:off x="79200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 name="Εικόνα 1"/>
          <p:cNvPicPr/>
          <p:nvPr/>
        </p:nvPicPr>
        <p:blipFill>
          <a:blip r:embed="rId2"/>
          <a:stretch>
            <a:fillRect/>
          </a:stretch>
        </p:blipFill>
        <p:spPr>
          <a:xfrm>
            <a:off x="1187640" y="19080"/>
            <a:ext cx="6840360" cy="3786120"/>
          </a:xfrm>
          <a:prstGeom prst="rect">
            <a:avLst/>
          </a:prstGeom>
        </p:spPr>
      </p:pic>
      <p:sp>
        <p:nvSpPr>
          <p:cNvPr id="143" name="CustomShape 1"/>
          <p:cNvSpPr/>
          <p:nvPr/>
        </p:nvSpPr>
        <p:spPr>
          <a:xfrm>
            <a:off x="3060000" y="1500120"/>
            <a:ext cx="2808000" cy="577800"/>
          </a:xfrm>
          <a:prstGeom prst="rect">
            <a:avLst/>
          </a:prstGeom>
        </p:spPr>
        <p:txBody>
          <a:bodyPr lIns="90000" tIns="45000" rIns="90000" bIns="45000"/>
          <a:lstStyle/>
          <a:p>
            <a:pPr algn="ctr">
              <a:lnSpc>
                <a:spcPct val="100000"/>
              </a:lnSpc>
            </a:pPr>
            <a:r>
              <a:rPr lang="fr-FR" sz="3200" b="1">
                <a:solidFill>
                  <a:srgbClr val="000000"/>
                </a:solidFill>
                <a:latin typeface="Calibri"/>
              </a:rPr>
              <a:t>COMMUNITY</a:t>
            </a:r>
            <a:endParaRPr/>
          </a:p>
        </p:txBody>
      </p:sp>
      <p:sp>
        <p:nvSpPr>
          <p:cNvPr id="144" name="CustomShape 2"/>
          <p:cNvSpPr/>
          <p:nvPr/>
        </p:nvSpPr>
        <p:spPr>
          <a:xfrm>
            <a:off x="899640" y="3741480"/>
            <a:ext cx="7416360" cy="299880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3200">
                <a:solidFill>
                  <a:srgbClr val="FFFFFF"/>
                </a:solidFill>
                <a:latin typeface="Calibri"/>
              </a:rPr>
              <a:t>CREATION OF A VILLAGE 1047 MIXED Families FARMS IN AREA COVERED BY TOTAL 882 hectares AND IS THE HEART OF THE CITY</a:t>
            </a:r>
            <a:endParaRPr/>
          </a:p>
        </p:txBody>
      </p:sp>
      <p:pic>
        <p:nvPicPr>
          <p:cNvPr id="145" name="Εικόνα 5"/>
          <p:cNvPicPr/>
          <p:nvPr/>
        </p:nvPicPr>
        <p:blipFill>
          <a:blip r:embed="rId3"/>
          <a:stretch>
            <a:fillRect/>
          </a:stretch>
        </p:blipFill>
        <p:spPr>
          <a:xfrm>
            <a:off x="4680" y="0"/>
            <a:ext cx="582840" cy="851400"/>
          </a:xfrm>
          <a:prstGeom prst="rect">
            <a:avLst/>
          </a:prstGeom>
        </p:spPr>
      </p:pic>
      <p:sp>
        <p:nvSpPr>
          <p:cNvPr id="146" name="CustomShape 3"/>
          <p:cNvSpPr/>
          <p:nvPr/>
        </p:nvSpPr>
        <p:spPr>
          <a:xfrm>
            <a:off x="796320" y="2412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2699640" y="0"/>
            <a:ext cx="3456000" cy="1703880"/>
          </a:xfrm>
          <a:prstGeom prst="ellipse">
            <a:avLst/>
          </a:prstGeom>
          <a:gradFill>
            <a:gsLst>
              <a:gs pos="0">
                <a:srgbClr val="000000"/>
              </a:gs>
              <a:gs pos="50000">
                <a:srgbClr val="000000"/>
              </a:gs>
              <a:gs pos="100000">
                <a:srgbClr val="000000"/>
              </a:gs>
            </a:gsLst>
            <a:lin ang="16200000"/>
          </a:gradFill>
          <a:ln w="9360">
            <a:solidFill>
              <a:srgbClr val="000000"/>
            </a:solidFill>
            <a:round/>
          </a:ln>
        </p:spPr>
        <p:txBody>
          <a:bodyPr lIns="715680" tIns="459000" rIns="209520" bIns="209520" anchor="ctr"/>
          <a:lstStyle/>
          <a:p>
            <a:pPr algn="ctr">
              <a:lnSpc>
                <a:spcPct val="90000"/>
              </a:lnSpc>
            </a:pPr>
            <a:r>
              <a:rPr lang="fr-FR" sz="5500" b="1">
                <a:solidFill>
                  <a:srgbClr val="FFFFFF"/>
                </a:solidFill>
                <a:latin typeface="Calibri"/>
              </a:rPr>
              <a:t>CITY</a:t>
            </a:r>
            <a:endParaRPr/>
          </a:p>
        </p:txBody>
      </p:sp>
      <p:sp>
        <p:nvSpPr>
          <p:cNvPr id="148" name="CustomShape 2"/>
          <p:cNvSpPr/>
          <p:nvPr/>
        </p:nvSpPr>
        <p:spPr>
          <a:xfrm>
            <a:off x="1619640" y="3357000"/>
            <a:ext cx="5544360" cy="1362240"/>
          </a:xfrm>
          <a:prstGeom prst="rect">
            <a:avLst/>
          </a:prstGeom>
          <a:gradFill>
            <a:gsLst>
              <a:gs pos="0">
                <a:srgbClr val="E5EFFF"/>
              </a:gs>
              <a:gs pos="50000">
                <a:srgbClr val="A4C1FF"/>
              </a:gs>
              <a:gs pos="100000">
                <a:srgbClr val="E5EFFF"/>
              </a:gs>
            </a:gsLst>
            <a:lin ang="16200000"/>
          </a:gradFill>
          <a:ln w="9360">
            <a:solidFill>
              <a:srgbClr val="4F81BD"/>
            </a:solidFill>
            <a:round/>
          </a:ln>
        </p:spPr>
        <p:txBody>
          <a:bodyPr lIns="191880" tIns="109800" rIns="191880" bIns="109800" anchor="ctr"/>
          <a:lstStyle/>
          <a:p>
            <a:pPr algn="ctr">
              <a:lnSpc>
                <a:spcPct val="90000"/>
              </a:lnSpc>
            </a:pPr>
            <a:r>
              <a:rPr lang="fr-FR" sz="2700" b="1">
                <a:solidFill>
                  <a:srgbClr val="000000"/>
                </a:solidFill>
                <a:latin typeface="Calibri"/>
              </a:rPr>
              <a:t>CREATING THE CITY 1029 MIXED OF FAMILY FARMS IN AREA COVERED BY TOTAL 6170,4 hectares</a:t>
            </a:r>
            <a:endParaRPr/>
          </a:p>
        </p:txBody>
      </p:sp>
      <p:sp>
        <p:nvSpPr>
          <p:cNvPr id="149" name="CustomShape 3"/>
          <p:cNvSpPr/>
          <p:nvPr/>
        </p:nvSpPr>
        <p:spPr>
          <a:xfrm>
            <a:off x="1619640" y="4741560"/>
            <a:ext cx="5544360" cy="1185480"/>
          </a:xfrm>
          <a:prstGeom prst="rect">
            <a:avLst/>
          </a:prstGeom>
          <a:solidFill>
            <a:srgbClr val="D0D8E7"/>
          </a:solidFill>
          <a:ln w="9360">
            <a:solidFill>
              <a:srgbClr val="D0D8E7"/>
            </a:solidFill>
            <a:round/>
          </a:ln>
        </p:spPr>
      </p:sp>
      <p:pic>
        <p:nvPicPr>
          <p:cNvPr id="150" name="Εικόνα 2"/>
          <p:cNvPicPr/>
          <p:nvPr/>
        </p:nvPicPr>
        <p:blipFill>
          <a:blip r:embed="rId2"/>
          <a:stretch>
            <a:fillRect/>
          </a:stretch>
        </p:blipFill>
        <p:spPr>
          <a:xfrm>
            <a:off x="2065320" y="1917000"/>
            <a:ext cx="4752000" cy="1439640"/>
          </a:xfrm>
          <a:prstGeom prst="rect">
            <a:avLst/>
          </a:prstGeom>
        </p:spPr>
      </p:pic>
      <p:pic>
        <p:nvPicPr>
          <p:cNvPr id="151" name="Εικόνα 4"/>
          <p:cNvPicPr/>
          <p:nvPr/>
        </p:nvPicPr>
        <p:blipFill>
          <a:blip r:embed="rId3"/>
          <a:stretch>
            <a:fillRect/>
          </a:stretch>
        </p:blipFill>
        <p:spPr>
          <a:xfrm>
            <a:off x="0" y="6006240"/>
            <a:ext cx="582840" cy="851400"/>
          </a:xfrm>
          <a:prstGeom prst="rect">
            <a:avLst/>
          </a:prstGeom>
        </p:spPr>
      </p:pic>
      <p:sp>
        <p:nvSpPr>
          <p:cNvPr id="152" name="CustomShape 4"/>
          <p:cNvSpPr/>
          <p:nvPr/>
        </p:nvSpPr>
        <p:spPr>
          <a:xfrm>
            <a:off x="79200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CustomShape 1"/>
          <p:cNvSpPr/>
          <p:nvPr/>
        </p:nvSpPr>
        <p:spPr>
          <a:xfrm rot="16200000">
            <a:off x="1853640" y="-1053000"/>
            <a:ext cx="1295640" cy="3780000"/>
          </a:xfrm>
          <a:prstGeom prst="round1Rect">
            <a:avLst>
              <a:gd name="adj" fmla="val 16667"/>
            </a:avLst>
          </a:prstGeom>
          <a:solidFill>
            <a:srgbClr val="4F81BD"/>
          </a:solidFill>
        </p:spPr>
      </p:sp>
      <p:sp>
        <p:nvSpPr>
          <p:cNvPr id="154" name="CustomShape 2"/>
          <p:cNvSpPr/>
          <p:nvPr/>
        </p:nvSpPr>
        <p:spPr>
          <a:xfrm>
            <a:off x="4392000" y="188640"/>
            <a:ext cx="3780000" cy="1295640"/>
          </a:xfrm>
          <a:prstGeom prst="round1Rect">
            <a:avLst>
              <a:gd name="adj" fmla="val 16667"/>
            </a:avLst>
          </a:prstGeom>
          <a:solidFill>
            <a:srgbClr val="4F81BD"/>
          </a:solidFill>
        </p:spPr>
      </p:sp>
      <p:sp>
        <p:nvSpPr>
          <p:cNvPr id="155" name="CustomShape 3"/>
          <p:cNvSpPr/>
          <p:nvPr/>
        </p:nvSpPr>
        <p:spPr>
          <a:xfrm rot="10800000">
            <a:off x="612000" y="1485000"/>
            <a:ext cx="3780000" cy="1295640"/>
          </a:xfrm>
          <a:prstGeom prst="round1Rect">
            <a:avLst>
              <a:gd name="adj" fmla="val 16667"/>
            </a:avLst>
          </a:prstGeom>
          <a:solidFill>
            <a:srgbClr val="4F81BD"/>
          </a:solidFill>
        </p:spPr>
      </p:sp>
      <p:sp>
        <p:nvSpPr>
          <p:cNvPr id="156" name="CustomShape 4"/>
          <p:cNvSpPr/>
          <p:nvPr/>
        </p:nvSpPr>
        <p:spPr>
          <a:xfrm rot="5400000">
            <a:off x="5634360" y="242280"/>
            <a:ext cx="1295640" cy="3780000"/>
          </a:xfrm>
          <a:prstGeom prst="round1Rect">
            <a:avLst>
              <a:gd name="adj" fmla="val 16667"/>
            </a:avLst>
          </a:prstGeom>
          <a:solidFill>
            <a:srgbClr val="4F81BD"/>
          </a:solidFill>
        </p:spPr>
      </p:sp>
      <p:sp>
        <p:nvSpPr>
          <p:cNvPr id="157" name="CustomShape 5"/>
          <p:cNvSpPr/>
          <p:nvPr/>
        </p:nvSpPr>
        <p:spPr>
          <a:xfrm>
            <a:off x="3241440" y="1160640"/>
            <a:ext cx="2268000" cy="647640"/>
          </a:xfrm>
          <a:prstGeom prst="roundRect">
            <a:avLst>
              <a:gd name="adj" fmla="val 16667"/>
            </a:avLst>
          </a:prstGeom>
          <a:solidFill>
            <a:srgbClr val="B2C0DA"/>
          </a:solidFill>
        </p:spPr>
        <p:txBody>
          <a:bodyPr lIns="92520" tIns="92520" rIns="60840" bIns="60840" anchor="ctr"/>
          <a:lstStyle/>
          <a:p>
            <a:pPr algn="ctr">
              <a:lnSpc>
                <a:spcPct val="90000"/>
              </a:lnSpc>
            </a:pPr>
            <a:r>
              <a:rPr lang="fr-FR" sz="1600" b="1">
                <a:solidFill>
                  <a:srgbClr val="FF0000"/>
                </a:solidFill>
                <a:latin typeface="Calibri"/>
              </a:rPr>
              <a:t>REGIONAL DEPARTMENT</a:t>
            </a:r>
            <a:endParaRPr/>
          </a:p>
        </p:txBody>
      </p:sp>
      <p:sp>
        <p:nvSpPr>
          <p:cNvPr id="158" name="CustomShape 6"/>
          <p:cNvSpPr/>
          <p:nvPr/>
        </p:nvSpPr>
        <p:spPr>
          <a:xfrm rot="10800000">
            <a:off x="2196000" y="2925000"/>
            <a:ext cx="5075640" cy="2556720"/>
          </a:xfrm>
          <a:prstGeom prst="homePlate">
            <a:avLst>
              <a:gd name="adj" fmla="val 50000"/>
            </a:avLst>
          </a:prstGeom>
          <a:solidFill>
            <a:srgbClr val="4F81BD"/>
          </a:solidFill>
        </p:spPr>
        <p:txBody>
          <a:bodyPr lIns="817200" tIns="95400" rIns="1127520" bIns="95400" anchor="ctr"/>
          <a:lstStyle/>
          <a:p>
            <a:pPr algn="ctr">
              <a:lnSpc>
                <a:spcPct val="90000"/>
              </a:lnSpc>
            </a:pPr>
            <a:r>
              <a:rPr lang="fr-FR" sz="2500">
                <a:solidFill>
                  <a:srgbClr val="000000"/>
                </a:solidFill>
                <a:latin typeface="Calibri"/>
              </a:rPr>
              <a:t>CREATION OF REGIONAL SECTOR 7203 MIXED OF FAMILY FARMS IN AREA COVERED BY TOTAL 44.218 HECTARES</a:t>
            </a:r>
            <a:endParaRPr/>
          </a:p>
        </p:txBody>
      </p:sp>
      <p:sp>
        <p:nvSpPr>
          <p:cNvPr id="159" name="CustomShape 7"/>
          <p:cNvSpPr/>
          <p:nvPr/>
        </p:nvSpPr>
        <p:spPr>
          <a:xfrm>
            <a:off x="954000" y="3609720"/>
            <a:ext cx="2339280" cy="1763280"/>
          </a:xfrm>
          <a:prstGeom prst="ellipse">
            <a:avLst/>
          </a:prstGeom>
          <a:blipFill>
            <a:blip r:embed="rId2"/>
            <a:stretch>
              <a:fillRect/>
            </a:stretch>
          </a:blipFill>
        </p:spPr>
      </p:sp>
      <p:sp>
        <p:nvSpPr>
          <p:cNvPr id="160" name="TextShape 8"/>
          <p:cNvSpPr txBox="1"/>
          <p:nvPr/>
        </p:nvSpPr>
        <p:spPr>
          <a:xfrm>
            <a:off x="457200" y="2925000"/>
            <a:ext cx="8229240" cy="3200760"/>
          </a:xfrm>
          <a:prstGeom prst="rect">
            <a:avLst/>
          </a:prstGeom>
        </p:spPr>
        <p:txBody>
          <a:bodyPr/>
          <a:lstStyle/>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p:txBody>
      </p:sp>
      <p:pic>
        <p:nvPicPr>
          <p:cNvPr id="161" name="Εικόνα 7"/>
          <p:cNvPicPr/>
          <p:nvPr/>
        </p:nvPicPr>
        <p:blipFill>
          <a:blip r:embed="rId3"/>
          <a:stretch>
            <a:fillRect/>
          </a:stretch>
        </p:blipFill>
        <p:spPr>
          <a:xfrm>
            <a:off x="15120" y="6006240"/>
            <a:ext cx="582840" cy="851400"/>
          </a:xfrm>
          <a:prstGeom prst="rect">
            <a:avLst/>
          </a:prstGeom>
        </p:spPr>
      </p:pic>
      <p:sp>
        <p:nvSpPr>
          <p:cNvPr id="162" name="CustomShape 9"/>
          <p:cNvSpPr/>
          <p:nvPr/>
        </p:nvSpPr>
        <p:spPr>
          <a:xfrm>
            <a:off x="80712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 name="Εικόνα 2"/>
          <p:cNvPicPr/>
          <p:nvPr/>
        </p:nvPicPr>
        <p:blipFill>
          <a:blip r:embed="rId2"/>
          <a:stretch>
            <a:fillRect/>
          </a:stretch>
        </p:blipFill>
        <p:spPr>
          <a:xfrm>
            <a:off x="3250800" y="1124640"/>
            <a:ext cx="2376000" cy="1656000"/>
          </a:xfrm>
          <a:prstGeom prst="rect">
            <a:avLst/>
          </a:prstGeom>
        </p:spPr>
      </p:pic>
      <p:sp>
        <p:nvSpPr>
          <p:cNvPr id="164" name="CustomShape 1"/>
          <p:cNvSpPr/>
          <p:nvPr/>
        </p:nvSpPr>
        <p:spPr>
          <a:xfrm>
            <a:off x="2771640" y="116640"/>
            <a:ext cx="4392000" cy="1095840"/>
          </a:xfrm>
          <a:prstGeom prst="rect">
            <a:avLst/>
          </a:prstGeom>
        </p:spPr>
        <p:txBody>
          <a:bodyPr lIns="90000" tIns="45000" rIns="90000" bIns="45000"/>
          <a:lstStyle/>
          <a:p>
            <a:pPr>
              <a:lnSpc>
                <a:spcPct val="100000"/>
              </a:lnSpc>
            </a:pPr>
            <a:r>
              <a:rPr lang="fr-FR" sz="4000" b="1">
                <a:solidFill>
                  <a:srgbClr val="FF0000"/>
                </a:solidFill>
                <a:latin typeface="Calibri"/>
              </a:rPr>
              <a:t> </a:t>
            </a:r>
            <a:r>
              <a:rPr lang="fr-FR" sz="6600" b="1">
                <a:solidFill>
                  <a:srgbClr val="FF0000"/>
                </a:solidFill>
                <a:latin typeface="Calibri"/>
              </a:rPr>
              <a:t>REGION</a:t>
            </a:r>
            <a:endParaRPr/>
          </a:p>
        </p:txBody>
      </p:sp>
      <p:sp>
        <p:nvSpPr>
          <p:cNvPr id="165" name="CustomShape 2"/>
          <p:cNvSpPr/>
          <p:nvPr/>
        </p:nvSpPr>
        <p:spPr>
          <a:xfrm>
            <a:off x="694440" y="3069000"/>
            <a:ext cx="7488360" cy="3096000"/>
          </a:xfrm>
          <a:prstGeom prst="round2DiagRect">
            <a:avLst>
              <a:gd name="adj1" fmla="val 16667"/>
              <a:gd name="adj2" fmla="val 0"/>
            </a:avLst>
          </a:prstGeom>
          <a:solidFill>
            <a:srgbClr val="4F81BD"/>
          </a:solidFill>
          <a:ln w="25560">
            <a:solidFill>
              <a:srgbClr val="3A5F8B"/>
            </a:solidFill>
            <a:round/>
          </a:ln>
        </p:spPr>
        <p:txBody>
          <a:bodyPr lIns="90000" tIns="45000" rIns="90000" bIns="45000" anchor="ctr"/>
          <a:lstStyle/>
          <a:p>
            <a:pPr algn="ctr">
              <a:lnSpc>
                <a:spcPct val="100000"/>
              </a:lnSpc>
            </a:pPr>
            <a:r>
              <a:rPr lang="fr-FR" sz="4400" b="1">
                <a:solidFill>
                  <a:srgbClr val="FFFFFF"/>
                </a:solidFill>
                <a:latin typeface="Calibri"/>
              </a:rPr>
              <a:t>CREATION OF THE REGION of 50.421 MIXED OF FAMILY FARMS IN AREA COVERED BY 309.526 TOTAL hectares</a:t>
            </a:r>
            <a:endParaRPr/>
          </a:p>
        </p:txBody>
      </p:sp>
      <p:pic>
        <p:nvPicPr>
          <p:cNvPr id="166" name="Εικόνα 4"/>
          <p:cNvPicPr/>
          <p:nvPr/>
        </p:nvPicPr>
        <p:blipFill>
          <a:blip r:embed="rId3"/>
          <a:stretch>
            <a:fillRect/>
          </a:stretch>
        </p:blipFill>
        <p:spPr>
          <a:xfrm>
            <a:off x="0" y="5995080"/>
            <a:ext cx="582840" cy="851400"/>
          </a:xfrm>
          <a:prstGeom prst="rect">
            <a:avLst/>
          </a:prstGeom>
        </p:spPr>
      </p:pic>
      <p:sp>
        <p:nvSpPr>
          <p:cNvPr id="167" name="CustomShape 3"/>
          <p:cNvSpPr/>
          <p:nvPr/>
        </p:nvSpPr>
        <p:spPr>
          <a:xfrm>
            <a:off x="81000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CustomShape 1"/>
          <p:cNvSpPr/>
          <p:nvPr/>
        </p:nvSpPr>
        <p:spPr>
          <a:xfrm>
            <a:off x="-108360" y="23760"/>
            <a:ext cx="8980200" cy="2036880"/>
          </a:xfrm>
          <a:prstGeom prst="rect">
            <a:avLst/>
          </a:prstGeom>
          <a:gradFill>
            <a:gsLst>
              <a:gs pos="0">
                <a:srgbClr val="EDEDED"/>
              </a:gs>
              <a:gs pos="50000">
                <a:srgbClr val="BCBCBC"/>
              </a:gs>
              <a:gs pos="100000">
                <a:srgbClr val="EDEDED"/>
              </a:gs>
            </a:gsLst>
            <a:lin ang="16200000"/>
          </a:gradFill>
          <a:ln w="9360">
            <a:solidFill>
              <a:srgbClr val="000000"/>
            </a:solidFill>
            <a:round/>
          </a:ln>
        </p:spPr>
        <p:txBody>
          <a:bodyPr lIns="1357920" tIns="205920" rIns="384120" bIns="205920" anchor="ctr"/>
          <a:lstStyle/>
          <a:p>
            <a:pPr algn="ctr">
              <a:lnSpc>
                <a:spcPct val="90000"/>
              </a:lnSpc>
            </a:pPr>
            <a:r>
              <a:rPr lang="fr-FR" sz="5400" b="1">
                <a:solidFill>
                  <a:srgbClr val="FF0000"/>
                </a:solidFill>
                <a:latin typeface="Calibri"/>
              </a:rPr>
              <a:t>            country</a:t>
            </a:r>
            <a:endParaRPr/>
          </a:p>
        </p:txBody>
      </p:sp>
      <p:sp>
        <p:nvSpPr>
          <p:cNvPr id="169" name="CustomShape 2"/>
          <p:cNvSpPr/>
          <p:nvPr/>
        </p:nvSpPr>
        <p:spPr>
          <a:xfrm>
            <a:off x="30600" y="23760"/>
            <a:ext cx="3799080" cy="2036880"/>
          </a:xfrm>
          <a:prstGeom prst="ellipse">
            <a:avLst/>
          </a:prstGeom>
          <a:blipFill>
            <a:blip r:embed="rId2"/>
            <a:stretch>
              <a:fillRect/>
            </a:stretch>
          </a:blipFill>
        </p:spPr>
        <p:txBody>
          <a:bodyPr lIns="90000" tIns="45000" rIns="90000" bIns="45000"/>
          <a:lstStyle/>
          <a:p>
            <a:pPr>
              <a:lnSpc>
                <a:spcPct val="100000"/>
              </a:lnSpc>
            </a:pPr>
            <a:r>
              <a:rPr lang="fr-FR">
                <a:solidFill>
                  <a:srgbClr val="FFFFFF"/>
                </a:solidFill>
                <a:latin typeface="Calibri"/>
              </a:rPr>
              <a:t>   </a:t>
            </a:r>
            <a:endParaRPr/>
          </a:p>
        </p:txBody>
      </p:sp>
      <p:sp>
        <p:nvSpPr>
          <p:cNvPr id="170" name="CustomShape 3"/>
          <p:cNvSpPr/>
          <p:nvPr/>
        </p:nvSpPr>
        <p:spPr>
          <a:xfrm>
            <a:off x="2687400" y="2565000"/>
            <a:ext cx="6184080" cy="2997720"/>
          </a:xfrm>
          <a:prstGeom prst="rect">
            <a:avLst/>
          </a:prstGeom>
          <a:solidFill>
            <a:srgbClr val="4F81BD"/>
          </a:solidFill>
          <a:ln w="25560">
            <a:solidFill>
              <a:srgbClr val="FFFFFF"/>
            </a:solidFill>
            <a:round/>
          </a:ln>
        </p:spPr>
        <p:txBody>
          <a:bodyPr lIns="2071440" tIns="68760" rIns="128160" bIns="68760" anchor="ctr"/>
          <a:lstStyle/>
          <a:p>
            <a:pPr algn="ctr">
              <a:lnSpc>
                <a:spcPct val="90000"/>
              </a:lnSpc>
            </a:pPr>
            <a:r>
              <a:rPr lang="fr-FR" b="1">
                <a:solidFill>
                  <a:srgbClr val="FFFFFF"/>
                </a:solidFill>
                <a:latin typeface="Calibri"/>
              </a:rPr>
              <a:t>CREATING THE COUNTRY of TOTAL 352.947 siting of MIXED OF Families FARMS IN AREA COVERED BY TOTAL 2.130.000 hectares</a:t>
            </a:r>
            <a:endParaRPr/>
          </a:p>
        </p:txBody>
      </p:sp>
      <p:sp>
        <p:nvSpPr>
          <p:cNvPr id="171" name="CustomShape 4"/>
          <p:cNvSpPr/>
          <p:nvPr/>
        </p:nvSpPr>
        <p:spPr>
          <a:xfrm>
            <a:off x="911160" y="2589120"/>
            <a:ext cx="2997720" cy="2997720"/>
          </a:xfrm>
          <a:prstGeom prst="ellipse">
            <a:avLst/>
          </a:prstGeom>
          <a:blipFill>
            <a:blip r:embed="rId3"/>
            <a:stretch>
              <a:fillRect/>
            </a:stretch>
          </a:blipFill>
          <a:ln w="25560">
            <a:solidFill>
              <a:srgbClr val="FFFFFF"/>
            </a:solidFill>
            <a:round/>
          </a:ln>
        </p:spPr>
      </p:sp>
      <p:pic>
        <p:nvPicPr>
          <p:cNvPr id="172" name="Εικόνα 6"/>
          <p:cNvPicPr/>
          <p:nvPr/>
        </p:nvPicPr>
        <p:blipFill>
          <a:blip r:embed="rId4"/>
          <a:stretch>
            <a:fillRect/>
          </a:stretch>
        </p:blipFill>
        <p:spPr>
          <a:xfrm>
            <a:off x="-5400" y="6006240"/>
            <a:ext cx="582840" cy="851400"/>
          </a:xfrm>
          <a:prstGeom prst="rect">
            <a:avLst/>
          </a:prstGeom>
        </p:spPr>
      </p:pic>
      <p:sp>
        <p:nvSpPr>
          <p:cNvPr id="173" name="CustomShape 5"/>
          <p:cNvSpPr/>
          <p:nvPr/>
        </p:nvSpPr>
        <p:spPr>
          <a:xfrm>
            <a:off x="770040" y="64915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
        <p:nvSpPr>
          <p:cNvPr id="174" name="CustomShape 6"/>
          <p:cNvSpPr/>
          <p:nvPr/>
        </p:nvSpPr>
        <p:spPr>
          <a:xfrm>
            <a:off x="2003040" y="3668040"/>
            <a:ext cx="883440" cy="839880"/>
          </a:xfrm>
          <a:prstGeom prst="ellipse">
            <a:avLst/>
          </a:prstGeom>
          <a:blipFill>
            <a:blip r:embed="rId5"/>
            <a:stretch>
              <a:fillRect/>
            </a:stretch>
          </a:blipFill>
        </p:spPr>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CustomShape 1"/>
          <p:cNvSpPr/>
          <p:nvPr/>
        </p:nvSpPr>
        <p:spPr>
          <a:xfrm>
            <a:off x="1650240" y="241200"/>
            <a:ext cx="5498280" cy="1095840"/>
          </a:xfrm>
          <a:prstGeom prst="rect">
            <a:avLst/>
          </a:prstGeom>
        </p:spPr>
        <p:txBody>
          <a:bodyPr wrap="none" lIns="90000" tIns="45000" rIns="90000" bIns="45000"/>
          <a:lstStyle/>
          <a:p>
            <a:pPr algn="ctr">
              <a:lnSpc>
                <a:spcPct val="100000"/>
              </a:lnSpc>
            </a:pPr>
            <a:r>
              <a:rPr lang="fr-FR" sz="6600" b="1">
                <a:solidFill>
                  <a:srgbClr val="FF0000"/>
                </a:solidFill>
                <a:latin typeface="Calibri"/>
              </a:rPr>
              <a:t>FAMILY holding</a:t>
            </a:r>
            <a:endParaRPr/>
          </a:p>
        </p:txBody>
      </p:sp>
      <p:pic>
        <p:nvPicPr>
          <p:cNvPr id="176" name="Εικόνα 5"/>
          <p:cNvPicPr/>
          <p:nvPr/>
        </p:nvPicPr>
        <p:blipFill>
          <a:blip r:embed="rId2"/>
          <a:stretch>
            <a:fillRect/>
          </a:stretch>
        </p:blipFill>
        <p:spPr>
          <a:xfrm>
            <a:off x="3643560" y="1204200"/>
            <a:ext cx="1511640" cy="928080"/>
          </a:xfrm>
          <a:prstGeom prst="rect">
            <a:avLst/>
          </a:prstGeom>
        </p:spPr>
      </p:pic>
      <p:sp>
        <p:nvSpPr>
          <p:cNvPr id="177" name="CustomShape 2"/>
          <p:cNvSpPr/>
          <p:nvPr/>
        </p:nvSpPr>
        <p:spPr>
          <a:xfrm>
            <a:off x="107640" y="2142720"/>
            <a:ext cx="8928720" cy="4608000"/>
          </a:xfrm>
          <a:prstGeom prst="bevel">
            <a:avLst>
              <a:gd name="adj" fmla="val 12500"/>
            </a:avLst>
          </a:prstGeom>
          <a:solidFill>
            <a:srgbClr val="4F81BD"/>
          </a:solidFill>
          <a:ln w="25560">
            <a:solidFill>
              <a:srgbClr val="3A5F8B"/>
            </a:solidFill>
            <a:round/>
          </a:ln>
        </p:spPr>
        <p:txBody>
          <a:bodyPr lIns="90000" tIns="45000" rIns="90000" bIns="45000" anchor="ctr"/>
          <a:lstStyle/>
          <a:p>
            <a:pPr>
              <a:lnSpc>
                <a:spcPct val="100000"/>
              </a:lnSpc>
            </a:pPr>
            <a:r>
              <a:rPr lang="fr-FR" sz="1600">
                <a:solidFill>
                  <a:srgbClr val="FFFFFF"/>
                </a:solidFill>
                <a:latin typeface="Calibri"/>
              </a:rPr>
              <a:t>EACH FAMILY IS HOLDING AS THE SEAT OF THE RESIDENCE OF vital area equal to the vital  area of MEMBERS</a:t>
            </a:r>
            <a:endParaRPr/>
          </a:p>
          <a:p>
            <a:pPr>
              <a:lnSpc>
                <a:spcPct val="100000"/>
              </a:lnSpc>
            </a:pPr>
            <a:r>
              <a:rPr lang="fr-FR" sz="1600">
                <a:solidFill>
                  <a:srgbClr val="FFFFFF"/>
                </a:solidFill>
                <a:latin typeface="Calibri"/>
              </a:rPr>
              <a:t>MANAGED AT THE 7 DIFFERENT OBJECTS WITH EXPERTISE OF EACH PERSON IN AN  one OBJECT.</a:t>
            </a:r>
            <a:endParaRPr/>
          </a:p>
          <a:p>
            <a:pPr>
              <a:lnSpc>
                <a:spcPct val="100000"/>
              </a:lnSpc>
            </a:pPr>
            <a:r>
              <a:rPr lang="fr-FR" sz="1600">
                <a:solidFill>
                  <a:srgbClr val="FFFFFF"/>
                </a:solidFill>
                <a:latin typeface="Calibri"/>
              </a:rPr>
              <a:t>TIME TO EACH PERSON TO INFORM 6 OTHER ITEMS THAT CAN REPLACE ONE OF 6 PEOPLE IN CASE OF SICKNESS THE LICENSE.</a:t>
            </a:r>
            <a:endParaRPr/>
          </a:p>
          <a:p>
            <a:pPr>
              <a:lnSpc>
                <a:spcPct val="100000"/>
              </a:lnSpc>
            </a:pPr>
            <a:r>
              <a:rPr lang="fr-FR" sz="1600">
                <a:solidFill>
                  <a:srgbClr val="FFFFFF"/>
                </a:solidFill>
                <a:latin typeface="Calibri"/>
              </a:rPr>
              <a:t>TIME TO EVERY PERSON HAS 7 SCALES OF COMPETENCE</a:t>
            </a:r>
            <a:endParaRPr/>
          </a:p>
          <a:p>
            <a:pPr>
              <a:lnSpc>
                <a:spcPct val="100000"/>
              </a:lnSpc>
              <a:buFont typeface="Arial"/>
              <a:buChar char="•"/>
            </a:pPr>
            <a:r>
              <a:rPr lang="fr-FR" sz="1600" b="1">
                <a:solidFill>
                  <a:srgbClr val="FFFFFF"/>
                </a:solidFill>
                <a:latin typeface="Calibri"/>
              </a:rPr>
              <a:t>COMPETENCE IN THE GEOGRAPHICAL AREA FOR ALL ACTIONS OF THE OBJECT</a:t>
            </a:r>
            <a:endParaRPr/>
          </a:p>
          <a:p>
            <a:pPr>
              <a:lnSpc>
                <a:spcPct val="100000"/>
              </a:lnSpc>
              <a:buFont typeface="Arial"/>
              <a:buChar char="•"/>
            </a:pPr>
            <a:r>
              <a:rPr lang="fr-FR" sz="1600" b="1">
                <a:solidFill>
                  <a:srgbClr val="FFFFFF"/>
                </a:solidFill>
                <a:latin typeface="Calibri"/>
              </a:rPr>
              <a:t>COMPETENCE IN THE CORE OF ALL ACTIONS OF THE OBJECT</a:t>
            </a:r>
            <a:endParaRPr/>
          </a:p>
          <a:p>
            <a:pPr>
              <a:lnSpc>
                <a:spcPct val="100000"/>
              </a:lnSpc>
              <a:buFont typeface="Arial"/>
              <a:buChar char="•"/>
            </a:pPr>
            <a:r>
              <a:rPr lang="fr-FR" sz="1600" b="1">
                <a:solidFill>
                  <a:srgbClr val="FFFFFF"/>
                </a:solidFill>
                <a:latin typeface="Calibri"/>
              </a:rPr>
              <a:t>COMPETENCE IN THE SETTLEMENT FOR ALL ACTIONS OF THE OBJECT</a:t>
            </a:r>
            <a:endParaRPr/>
          </a:p>
          <a:p>
            <a:pPr>
              <a:lnSpc>
                <a:spcPct val="100000"/>
              </a:lnSpc>
              <a:buFont typeface="Arial"/>
              <a:buChar char="•"/>
            </a:pPr>
            <a:r>
              <a:rPr lang="fr-FR" sz="1600" b="1">
                <a:solidFill>
                  <a:srgbClr val="FFFFFF"/>
                </a:solidFill>
                <a:latin typeface="Calibri"/>
              </a:rPr>
              <a:t>COMPETENCE IN THE COMMUNITY FOR ALL ACTIONS OF THE OBJECT</a:t>
            </a:r>
            <a:endParaRPr/>
          </a:p>
          <a:p>
            <a:pPr>
              <a:lnSpc>
                <a:spcPct val="100000"/>
              </a:lnSpc>
              <a:buFont typeface="Arial"/>
              <a:buChar char="•"/>
            </a:pPr>
            <a:r>
              <a:rPr lang="fr-FR" sz="1600" b="1">
                <a:solidFill>
                  <a:srgbClr val="FFFFFF"/>
                </a:solidFill>
                <a:latin typeface="Calibri"/>
              </a:rPr>
              <a:t>COMPETENCE IN THE MUNICIPALITY FOR ALL ACTIONS OF THE OBJECT</a:t>
            </a:r>
            <a:endParaRPr/>
          </a:p>
          <a:p>
            <a:pPr>
              <a:lnSpc>
                <a:spcPct val="100000"/>
              </a:lnSpc>
              <a:buFont typeface="Arial"/>
              <a:buChar char="•"/>
            </a:pPr>
            <a:r>
              <a:rPr lang="fr-FR" sz="1600" b="1">
                <a:solidFill>
                  <a:srgbClr val="FFFFFF"/>
                </a:solidFill>
                <a:latin typeface="Calibri"/>
              </a:rPr>
              <a:t>AUTHORITY IN LAW FOR ALL ACTIONS OF THE OBJECT</a:t>
            </a:r>
            <a:endParaRPr/>
          </a:p>
          <a:p>
            <a:pPr>
              <a:lnSpc>
                <a:spcPct val="100000"/>
              </a:lnSpc>
              <a:buFont typeface="Arial"/>
              <a:buChar char="•"/>
            </a:pPr>
            <a:r>
              <a:rPr lang="fr-FR" sz="1600" b="1">
                <a:solidFill>
                  <a:srgbClr val="FFFFFF"/>
                </a:solidFill>
                <a:latin typeface="Calibri"/>
              </a:rPr>
              <a:t>COMPETENCE IN THE area of THE REGION FOR ALL  ACTIONS OF THE OBJECT</a:t>
            </a:r>
            <a:endParaRPr/>
          </a:p>
        </p:txBody>
      </p:sp>
      <p:pic>
        <p:nvPicPr>
          <p:cNvPr id="178" name="Εικόνα 4"/>
          <p:cNvPicPr/>
          <p:nvPr/>
        </p:nvPicPr>
        <p:blipFill>
          <a:blip r:embed="rId3"/>
          <a:stretch>
            <a:fillRect/>
          </a:stretch>
        </p:blipFill>
        <p:spPr>
          <a:xfrm>
            <a:off x="0" y="0"/>
            <a:ext cx="582840" cy="851400"/>
          </a:xfrm>
          <a:prstGeom prst="rect">
            <a:avLst/>
          </a:prstGeom>
        </p:spPr>
      </p:pic>
      <p:sp>
        <p:nvSpPr>
          <p:cNvPr id="179" name="CustomShape 3"/>
          <p:cNvSpPr/>
          <p:nvPr/>
        </p:nvSpPr>
        <p:spPr>
          <a:xfrm>
            <a:off x="583200" y="56520"/>
            <a:ext cx="146808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 name="Εικόνα 1"/>
          <p:cNvPicPr/>
          <p:nvPr/>
        </p:nvPicPr>
        <p:blipFill>
          <a:blip r:embed="rId2"/>
          <a:stretch>
            <a:fillRect/>
          </a:stretch>
        </p:blipFill>
        <p:spPr>
          <a:xfrm>
            <a:off x="899640" y="374760"/>
            <a:ext cx="1800000" cy="1699920"/>
          </a:xfrm>
          <a:prstGeom prst="rect">
            <a:avLst/>
          </a:prstGeom>
        </p:spPr>
      </p:pic>
      <p:sp>
        <p:nvSpPr>
          <p:cNvPr id="181" name="CustomShape 1"/>
          <p:cNvSpPr/>
          <p:nvPr/>
        </p:nvSpPr>
        <p:spPr>
          <a:xfrm>
            <a:off x="2843640" y="252720"/>
            <a:ext cx="6300000" cy="1944000"/>
          </a:xfrm>
          <a:prstGeom prst="diamond">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FFFFFF"/>
                </a:solidFill>
                <a:latin typeface="Calibri"/>
              </a:rPr>
              <a:t>PERSONS composing the family farm</a:t>
            </a:r>
            <a:endParaRPr/>
          </a:p>
        </p:txBody>
      </p:sp>
      <p:sp>
        <p:nvSpPr>
          <p:cNvPr id="182" name="CustomShape 2"/>
          <p:cNvSpPr/>
          <p:nvPr/>
        </p:nvSpPr>
        <p:spPr>
          <a:xfrm>
            <a:off x="179640" y="2197080"/>
            <a:ext cx="8856720" cy="4660560"/>
          </a:xfrm>
          <a:prstGeom prst="ellipseRibbon">
            <a:avLst>
              <a:gd name="adj1" fmla="val 25000"/>
              <a:gd name="adj2" fmla="val 50000"/>
              <a:gd name="adj3" fmla="val 12500"/>
            </a:avLst>
          </a:prstGeom>
          <a:gradFill>
            <a:gsLst>
              <a:gs pos="0">
                <a:srgbClr val="E5EFFF"/>
              </a:gs>
              <a:gs pos="50000">
                <a:srgbClr val="A4C1FF"/>
              </a:gs>
              <a:gs pos="100000">
                <a:srgbClr val="E5EFFF"/>
              </a:gs>
            </a:gsLst>
            <a:lin ang="16200000"/>
          </a:gradFill>
          <a:ln w="9360">
            <a:solidFill>
              <a:srgbClr val="4A7EBB"/>
            </a:solidFill>
            <a:round/>
          </a:ln>
        </p:spPr>
        <p:txBody>
          <a:bodyPr lIns="90000" tIns="45000" rIns="90000" bIns="45000" anchor="ctr"/>
          <a:lstStyle/>
          <a:p>
            <a:pPr algn="ctr">
              <a:lnSpc>
                <a:spcPct val="100000"/>
              </a:lnSpc>
            </a:pPr>
            <a:r>
              <a:rPr lang="fr-FR" b="1">
                <a:solidFill>
                  <a:srgbClr val="000000"/>
                </a:solidFill>
                <a:latin typeface="Calibri"/>
              </a:rPr>
              <a:t>FATHER</a:t>
            </a:r>
            <a:endParaRPr/>
          </a:p>
          <a:p>
            <a:pPr algn="ctr">
              <a:lnSpc>
                <a:spcPct val="100000"/>
              </a:lnSpc>
            </a:pPr>
            <a:r>
              <a:rPr lang="fr-FR" b="1">
                <a:solidFill>
                  <a:srgbClr val="000000"/>
                </a:solidFill>
                <a:latin typeface="Calibri"/>
              </a:rPr>
              <a:t>MOTHER</a:t>
            </a:r>
            <a:endParaRPr/>
          </a:p>
          <a:p>
            <a:pPr algn="ctr">
              <a:lnSpc>
                <a:spcPct val="100000"/>
              </a:lnSpc>
            </a:pPr>
            <a:r>
              <a:rPr lang="fr-FR" b="1">
                <a:solidFill>
                  <a:srgbClr val="000000"/>
                </a:solidFill>
                <a:latin typeface="Calibri"/>
              </a:rPr>
              <a:t>Successors 1-5</a:t>
            </a:r>
            <a:endParaRPr/>
          </a:p>
          <a:p>
            <a:pPr algn="ctr">
              <a:lnSpc>
                <a:spcPct val="100000"/>
              </a:lnSpc>
            </a:pPr>
            <a:r>
              <a:rPr lang="fr-FR" b="1">
                <a:solidFill>
                  <a:srgbClr val="000000"/>
                </a:solidFill>
                <a:latin typeface="Calibri"/>
              </a:rPr>
              <a:t>IN CASE OF DEATH DUE TO SOME OF THE MEMBERS disappears being replaced by IMPORTED BY PROFESSIONALS TO PURPOSE train and teach on the farm and staying in this.</a:t>
            </a:r>
            <a:endParaRPr/>
          </a:p>
          <a:p>
            <a:pPr algn="ctr">
              <a:lnSpc>
                <a:spcPct val="100000"/>
              </a:lnSpc>
            </a:pPr>
            <a:r>
              <a:rPr lang="fr-FR" b="1">
                <a:solidFill>
                  <a:srgbClr val="000000"/>
                </a:solidFill>
                <a:latin typeface="Calibri"/>
              </a:rPr>
              <a:t>If the successor is more than five split into MORE SPECIFICATIONS AS OBJECTS OF SUCCESSION</a:t>
            </a:r>
            <a:endParaRPr/>
          </a:p>
        </p:txBody>
      </p:sp>
      <p:pic>
        <p:nvPicPr>
          <p:cNvPr id="183" name="Εικόνα 4"/>
          <p:cNvPicPr/>
          <p:nvPr/>
        </p:nvPicPr>
        <p:blipFill>
          <a:blip r:embed="rId3"/>
          <a:stretch>
            <a:fillRect/>
          </a:stretch>
        </p:blipFill>
        <p:spPr>
          <a:xfrm>
            <a:off x="-1080" y="6006240"/>
            <a:ext cx="582840" cy="851400"/>
          </a:xfrm>
          <a:prstGeom prst="rect">
            <a:avLst/>
          </a:prstGeom>
        </p:spPr>
      </p:pic>
      <p:sp>
        <p:nvSpPr>
          <p:cNvPr id="184" name="CustomShape 3"/>
          <p:cNvSpPr/>
          <p:nvPr/>
        </p:nvSpPr>
        <p:spPr>
          <a:xfrm>
            <a:off x="775800" y="6468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CustomShape 1"/>
          <p:cNvSpPr/>
          <p:nvPr/>
        </p:nvSpPr>
        <p:spPr>
          <a:xfrm>
            <a:off x="3852000" y="4048920"/>
            <a:ext cx="1385640" cy="1385640"/>
          </a:xfrm>
          <a:prstGeom prst="ellipse">
            <a:avLst/>
          </a:prstGeom>
          <a:gradFill>
            <a:gsLst>
              <a:gs pos="0">
                <a:srgbClr val="E5EFFF"/>
              </a:gs>
              <a:gs pos="50000">
                <a:srgbClr val="A4C1FF"/>
              </a:gs>
              <a:gs pos="100000">
                <a:srgbClr val="E5EFFF"/>
              </a:gs>
            </a:gsLst>
            <a:lin ang="16200000"/>
          </a:gradFill>
        </p:spPr>
      </p:sp>
      <p:sp>
        <p:nvSpPr>
          <p:cNvPr id="186" name="CustomShape 2"/>
          <p:cNvSpPr/>
          <p:nvPr/>
        </p:nvSpPr>
        <p:spPr>
          <a:xfrm>
            <a:off x="3393000" y="2734920"/>
            <a:ext cx="2304000" cy="1300680"/>
          </a:xfrm>
          <a:prstGeom prst="rect">
            <a:avLst/>
          </a:prstGeom>
        </p:spPr>
        <p:txBody>
          <a:bodyPr lIns="0" tIns="0" rIns="0" bIns="0" anchor="ctr"/>
          <a:lstStyle/>
          <a:p>
            <a:pPr algn="ctr">
              <a:lnSpc>
                <a:spcPct val="90000"/>
              </a:lnSpc>
            </a:pPr>
            <a:r>
              <a:rPr lang="fr-FR" sz="1400" b="1">
                <a:solidFill>
                  <a:srgbClr val="FF0000"/>
                </a:solidFill>
                <a:latin typeface="Calibri"/>
              </a:rPr>
              <a:t>EVERY FAMILY FARM  SUCCESOR MANAGED TO SUBJECT OF THE FAMILY FARM IN COOPERATION WITH THE WHOLE REST FAMILY .. </a:t>
            </a:r>
            <a:endParaRPr/>
          </a:p>
        </p:txBody>
      </p:sp>
      <p:sp>
        <p:nvSpPr>
          <p:cNvPr id="187" name="CustomShape 3"/>
          <p:cNvSpPr/>
          <p:nvPr/>
        </p:nvSpPr>
        <p:spPr>
          <a:xfrm>
            <a:off x="4379040" y="4431960"/>
            <a:ext cx="1385640" cy="1385640"/>
          </a:xfrm>
          <a:prstGeom prst="ellipse">
            <a:avLst/>
          </a:prstGeom>
          <a:gradFill>
            <a:gsLst>
              <a:gs pos="0">
                <a:srgbClr val="E5EFFF"/>
              </a:gs>
              <a:gs pos="50000">
                <a:srgbClr val="A4C1FF"/>
              </a:gs>
              <a:gs pos="100000">
                <a:srgbClr val="E5EFFF"/>
              </a:gs>
            </a:gsLst>
            <a:lin ang="16200000"/>
          </a:gradFill>
        </p:spPr>
      </p:sp>
      <p:sp>
        <p:nvSpPr>
          <p:cNvPr id="188" name="CustomShape 4"/>
          <p:cNvSpPr/>
          <p:nvPr/>
        </p:nvSpPr>
        <p:spPr>
          <a:xfrm>
            <a:off x="5191560" y="3850200"/>
            <a:ext cx="2809440" cy="1605240"/>
          </a:xfrm>
          <a:prstGeom prst="rect">
            <a:avLst/>
          </a:prstGeom>
        </p:spPr>
        <p:txBody>
          <a:bodyPr lIns="0" tIns="0" rIns="0" bIns="0" anchor="ctr"/>
          <a:lstStyle/>
          <a:p>
            <a:pPr algn="ctr">
              <a:lnSpc>
                <a:spcPct val="90000"/>
              </a:lnSpc>
            </a:pPr>
            <a:r>
              <a:rPr lang="fr-FR" sz="1400" b="1">
                <a:solidFill>
                  <a:srgbClr val="FF0000"/>
                </a:solidFill>
                <a:latin typeface="Calibri"/>
              </a:rPr>
              <a:t>MANAGEMENT INCLUDES THE EXPLOITATION OF LAND MANAGEMENT, THE BUILDINGS, HUMAN RESOURCES, OF INSTRUMENTS AND TOOLS OF INTANGIBLE OF ASSETS.</a:t>
            </a:r>
            <a:endParaRPr/>
          </a:p>
        </p:txBody>
      </p:sp>
      <p:sp>
        <p:nvSpPr>
          <p:cNvPr id="189" name="CustomShape 5"/>
          <p:cNvSpPr/>
          <p:nvPr/>
        </p:nvSpPr>
        <p:spPr>
          <a:xfrm>
            <a:off x="4177800" y="5052240"/>
            <a:ext cx="1385640" cy="1385640"/>
          </a:xfrm>
          <a:prstGeom prst="ellipse">
            <a:avLst/>
          </a:prstGeom>
          <a:gradFill>
            <a:gsLst>
              <a:gs pos="0">
                <a:srgbClr val="E5EFFF"/>
              </a:gs>
              <a:gs pos="50000">
                <a:srgbClr val="A4C1FF"/>
              </a:gs>
              <a:gs pos="100000">
                <a:srgbClr val="E5EFFF"/>
              </a:gs>
            </a:gsLst>
            <a:lin ang="16200000"/>
          </a:gradFill>
        </p:spPr>
      </p:sp>
      <p:sp>
        <p:nvSpPr>
          <p:cNvPr id="190" name="CustomShape 6"/>
          <p:cNvSpPr/>
          <p:nvPr/>
        </p:nvSpPr>
        <p:spPr>
          <a:xfrm>
            <a:off x="4766040" y="5855760"/>
            <a:ext cx="3216960" cy="1039680"/>
          </a:xfrm>
          <a:prstGeom prst="rect">
            <a:avLst/>
          </a:prstGeom>
        </p:spPr>
        <p:txBody>
          <a:bodyPr lIns="0" tIns="0" rIns="0" bIns="0" anchor="ctr"/>
          <a:lstStyle/>
          <a:p>
            <a:pPr algn="ctr">
              <a:lnSpc>
                <a:spcPct val="90000"/>
              </a:lnSpc>
            </a:pPr>
            <a:r>
              <a:rPr lang="fr-FR" sz="1600" b="1">
                <a:solidFill>
                  <a:srgbClr val="FF0000"/>
                </a:solidFill>
                <a:latin typeface="Calibri"/>
              </a:rPr>
              <a:t>TIME CONTROLS THE SUBJECT OF THE MANAGEMENT OF BALANCES IN THE FIELDS OF COMPETENCE</a:t>
            </a:r>
            <a:endParaRPr/>
          </a:p>
        </p:txBody>
      </p:sp>
      <p:sp>
        <p:nvSpPr>
          <p:cNvPr id="191" name="CustomShape 7"/>
          <p:cNvSpPr/>
          <p:nvPr/>
        </p:nvSpPr>
        <p:spPr>
          <a:xfrm>
            <a:off x="3525840" y="5052240"/>
            <a:ext cx="1385640" cy="1385640"/>
          </a:xfrm>
          <a:prstGeom prst="ellipse">
            <a:avLst/>
          </a:prstGeom>
          <a:gradFill>
            <a:gsLst>
              <a:gs pos="0">
                <a:srgbClr val="E5EFFF"/>
              </a:gs>
              <a:gs pos="50000">
                <a:srgbClr val="A4C1FF"/>
              </a:gs>
              <a:gs pos="100000">
                <a:srgbClr val="E5EFFF"/>
              </a:gs>
            </a:gsLst>
            <a:lin ang="16200000"/>
          </a:gradFill>
        </p:spPr>
      </p:sp>
      <p:sp>
        <p:nvSpPr>
          <p:cNvPr id="192" name="CustomShape 8"/>
          <p:cNvSpPr/>
          <p:nvPr/>
        </p:nvSpPr>
        <p:spPr>
          <a:xfrm>
            <a:off x="1119960" y="5623560"/>
            <a:ext cx="3144960" cy="1256040"/>
          </a:xfrm>
          <a:prstGeom prst="rect">
            <a:avLst/>
          </a:prstGeom>
        </p:spPr>
        <p:txBody>
          <a:bodyPr lIns="0" tIns="0" rIns="0" bIns="0" anchor="ctr"/>
          <a:lstStyle/>
          <a:p>
            <a:pPr algn="ctr">
              <a:lnSpc>
                <a:spcPct val="90000"/>
              </a:lnSpc>
            </a:pPr>
            <a:r>
              <a:rPr lang="fr-FR" sz="1400" b="1">
                <a:solidFill>
                  <a:srgbClr val="FF0000"/>
                </a:solidFill>
                <a:latin typeface="Calibri"/>
              </a:rPr>
              <a:t>ALL NEW FAMILY CREATES NEW FAMILY FARM IN DIRECT REPAIR WITH EXISTING IN CORE WITH COVERAGE OF SPECIALISATION EXISTING OBJECTS AND WITH LEARNING AND TRAINING OF THE CORE OF THE REGION</a:t>
            </a:r>
            <a:endParaRPr/>
          </a:p>
        </p:txBody>
      </p:sp>
      <p:sp>
        <p:nvSpPr>
          <p:cNvPr id="193" name="CustomShape 9"/>
          <p:cNvSpPr/>
          <p:nvPr/>
        </p:nvSpPr>
        <p:spPr>
          <a:xfrm>
            <a:off x="3324600" y="4431960"/>
            <a:ext cx="1385640" cy="1385640"/>
          </a:xfrm>
          <a:prstGeom prst="ellipse">
            <a:avLst/>
          </a:prstGeom>
          <a:gradFill>
            <a:gsLst>
              <a:gs pos="0">
                <a:srgbClr val="E5EFFF"/>
              </a:gs>
              <a:gs pos="50000">
                <a:srgbClr val="A4C1FF"/>
              </a:gs>
              <a:gs pos="100000">
                <a:srgbClr val="E5EFFF"/>
              </a:gs>
            </a:gsLst>
            <a:lin ang="16200000"/>
          </a:gradFill>
        </p:spPr>
      </p:sp>
      <p:sp>
        <p:nvSpPr>
          <p:cNvPr id="194" name="CustomShape 10"/>
          <p:cNvSpPr/>
          <p:nvPr/>
        </p:nvSpPr>
        <p:spPr>
          <a:xfrm>
            <a:off x="1151640" y="4058640"/>
            <a:ext cx="2683440" cy="1188360"/>
          </a:xfrm>
          <a:prstGeom prst="rect">
            <a:avLst/>
          </a:prstGeom>
        </p:spPr>
        <p:txBody>
          <a:bodyPr lIns="0" tIns="0" rIns="0" bIns="0" anchor="ctr"/>
          <a:lstStyle/>
          <a:p>
            <a:pPr algn="ctr">
              <a:lnSpc>
                <a:spcPct val="90000"/>
              </a:lnSpc>
            </a:pPr>
            <a:r>
              <a:rPr lang="fr-FR" sz="1400" b="1">
                <a:solidFill>
                  <a:srgbClr val="FF0000"/>
                </a:solidFill>
                <a:latin typeface="Calibri"/>
              </a:rPr>
              <a:t>THE EXTENT FOR THE CREATION OF NEW FARM TO BUY TIMECARD OF THE SYSTEM IN THE GEOGRAPHICAL AREA OF ACTION AND WORK IN THE ZONE ACTION prefer.</a:t>
            </a:r>
            <a:endParaRPr/>
          </a:p>
        </p:txBody>
      </p:sp>
      <p:sp>
        <p:nvSpPr>
          <p:cNvPr id="195" name="CustomShape 11"/>
          <p:cNvSpPr/>
          <p:nvPr/>
        </p:nvSpPr>
        <p:spPr>
          <a:xfrm>
            <a:off x="1763640" y="94320"/>
            <a:ext cx="5688360" cy="2754360"/>
          </a:xfrm>
          <a:prstGeom prst="star7">
            <a:avLst>
              <a:gd name="adj" fmla="val 34601"/>
              <a:gd name="hf" fmla="val 102572"/>
              <a:gd name="vf" fmla="val 105210"/>
            </a:avLst>
          </a:prstGeom>
          <a:gradFill>
            <a:gsLst>
              <a:gs pos="0">
                <a:srgbClr val="E5EFFF"/>
              </a:gs>
              <a:gs pos="50000">
                <a:srgbClr val="A4C1FF"/>
              </a:gs>
              <a:gs pos="100000">
                <a:srgbClr val="E5EFFF"/>
              </a:gs>
            </a:gsLst>
            <a:lin ang="16200000"/>
          </a:gradFill>
          <a:ln w="9360">
            <a:solidFill>
              <a:srgbClr val="4A7EBB"/>
            </a:solidFill>
            <a:round/>
          </a:ln>
        </p:spPr>
        <p:txBody>
          <a:bodyPr lIns="90000" tIns="45000" rIns="90000" bIns="45000" anchor="ctr"/>
          <a:lstStyle/>
          <a:p>
            <a:pPr algn="ctr">
              <a:lnSpc>
                <a:spcPct val="100000"/>
              </a:lnSpc>
            </a:pPr>
            <a:r>
              <a:rPr lang="fr-FR" sz="4400" b="1" dirty="0">
                <a:solidFill>
                  <a:srgbClr val="000000"/>
                </a:solidFill>
                <a:latin typeface="Calibri"/>
              </a:rPr>
              <a:t>EXTENSION</a:t>
            </a:r>
            <a:endParaRPr dirty="0"/>
          </a:p>
          <a:p>
            <a:pPr algn="ctr">
              <a:lnSpc>
                <a:spcPct val="100000"/>
              </a:lnSpc>
            </a:pPr>
            <a:r>
              <a:rPr lang="fr-FR" sz="4400" b="1" dirty="0">
                <a:solidFill>
                  <a:srgbClr val="000000"/>
                </a:solidFill>
                <a:latin typeface="Calibri"/>
              </a:rPr>
              <a:t>ACTIVITIES</a:t>
            </a:r>
            <a:endParaRPr dirty="0"/>
          </a:p>
        </p:txBody>
      </p:sp>
      <p:pic>
        <p:nvPicPr>
          <p:cNvPr id="196" name="Εικόνα 4"/>
          <p:cNvPicPr/>
          <p:nvPr/>
        </p:nvPicPr>
        <p:blipFill>
          <a:blip r:embed="rId2"/>
          <a:stretch>
            <a:fillRect/>
          </a:stretch>
        </p:blipFill>
        <p:spPr>
          <a:xfrm>
            <a:off x="0" y="21960"/>
            <a:ext cx="582840" cy="851400"/>
          </a:xfrm>
          <a:prstGeom prst="rect">
            <a:avLst/>
          </a:prstGeom>
        </p:spPr>
      </p:pic>
      <p:sp>
        <p:nvSpPr>
          <p:cNvPr id="197" name="CustomShape 12"/>
          <p:cNvSpPr/>
          <p:nvPr/>
        </p:nvSpPr>
        <p:spPr>
          <a:xfrm>
            <a:off x="804240" y="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CustomShape 1"/>
          <p:cNvSpPr/>
          <p:nvPr/>
        </p:nvSpPr>
        <p:spPr>
          <a:xfrm>
            <a:off x="251640" y="116640"/>
            <a:ext cx="8784720" cy="1223640"/>
          </a:xfrm>
          <a:prstGeom prst="ribbon">
            <a:avLst>
              <a:gd name="adj1" fmla="val 16667"/>
              <a:gd name="adj2" fmla="val 50000"/>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FFFFFF"/>
                </a:solidFill>
                <a:latin typeface="Calibri"/>
              </a:rPr>
              <a:t>OPENING HOURS WORKING</a:t>
            </a:r>
            <a:endParaRPr/>
          </a:p>
        </p:txBody>
      </p:sp>
      <p:sp>
        <p:nvSpPr>
          <p:cNvPr id="199" name="CustomShape 2"/>
          <p:cNvSpPr/>
          <p:nvPr/>
        </p:nvSpPr>
        <p:spPr>
          <a:xfrm>
            <a:off x="10440" y="1340640"/>
            <a:ext cx="9143640" cy="5400360"/>
          </a:xfrm>
          <a:prstGeom prst="snip2SameRect">
            <a:avLst>
              <a:gd name="adj1" fmla="val 16667"/>
              <a:gd name="adj2" fmla="val 0"/>
            </a:avLst>
          </a:prstGeom>
          <a:gradFill>
            <a:gsLst>
              <a:gs pos="0">
                <a:srgbClr val="F4FFE6"/>
              </a:gs>
              <a:gs pos="50000">
                <a:srgbClr val="D9FDA6"/>
              </a:gs>
              <a:gs pos="100000">
                <a:srgbClr val="F4FFE6"/>
              </a:gs>
            </a:gsLst>
            <a:lin ang="16200000"/>
          </a:gradFill>
          <a:ln w="9360">
            <a:solidFill>
              <a:srgbClr val="98B855"/>
            </a:solidFill>
            <a:round/>
          </a:ln>
        </p:spPr>
        <p:txBody>
          <a:bodyPr lIns="90000" tIns="45000" rIns="90000" bIns="45000" anchor="ctr"/>
          <a:lstStyle/>
          <a:p>
            <a:pPr>
              <a:lnSpc>
                <a:spcPct val="100000"/>
              </a:lnSpc>
              <a:buFont typeface="Arial"/>
              <a:buChar char="•"/>
            </a:pPr>
            <a:r>
              <a:rPr lang="fr-FR" sz="2400" b="1">
                <a:solidFill>
                  <a:srgbClr val="000000"/>
                </a:solidFill>
                <a:latin typeface="Calibri"/>
              </a:rPr>
              <a:t>The ADMINISTRATOR OF THE FAMILY FARM </a:t>
            </a:r>
            <a:endParaRPr/>
          </a:p>
          <a:p>
            <a:pPr>
              <a:lnSpc>
                <a:spcPct val="100000"/>
              </a:lnSpc>
            </a:pPr>
            <a:r>
              <a:rPr lang="fr-FR" sz="2400" b="1">
                <a:solidFill>
                  <a:srgbClr val="000000"/>
                </a:solidFill>
                <a:latin typeface="Calibri"/>
              </a:rPr>
              <a:t>    PRE-SPECIFIED BY THE WORKING HOURS OF CREATING  </a:t>
            </a:r>
            <a:endParaRPr/>
          </a:p>
          <a:p>
            <a:pPr>
              <a:lnSpc>
                <a:spcPct val="100000"/>
              </a:lnSpc>
            </a:pPr>
            <a:r>
              <a:rPr lang="fr-FR" sz="2400" b="1">
                <a:solidFill>
                  <a:srgbClr val="000000"/>
                </a:solidFill>
                <a:latin typeface="Calibri"/>
              </a:rPr>
              <a:t>    ACTIVITIES PROGRAM OPERATING IN COOPERATION    WITH</a:t>
            </a:r>
            <a:endParaRPr/>
          </a:p>
          <a:p>
            <a:pPr>
              <a:lnSpc>
                <a:spcPct val="100000"/>
              </a:lnSpc>
            </a:pPr>
            <a:r>
              <a:rPr lang="fr-FR" sz="2400" b="1">
                <a:solidFill>
                  <a:srgbClr val="000000"/>
                </a:solidFill>
                <a:latin typeface="Calibri"/>
              </a:rPr>
              <a:t>    OTHER MANAGERS DURING SUBJECT</a:t>
            </a:r>
            <a:endParaRPr/>
          </a:p>
          <a:p>
            <a:pPr>
              <a:lnSpc>
                <a:spcPct val="100000"/>
              </a:lnSpc>
              <a:buFont typeface="Arial"/>
              <a:buChar char="•"/>
            </a:pPr>
            <a:r>
              <a:rPr lang="fr-FR" sz="2400" b="1">
                <a:solidFill>
                  <a:srgbClr val="000000"/>
                </a:solidFill>
                <a:latin typeface="Calibri"/>
              </a:rPr>
              <a:t>The 24 hour sets up JUST LIKE THE suited him and receives time units IN THE TIME cards to exchange THESE (BARTERING) SYSTEM THROUGH THE PRODUCTS OR SERVICES WITH OTHER OPERATORS  </a:t>
            </a:r>
            <a:endParaRPr/>
          </a:p>
        </p:txBody>
      </p:sp>
      <p:sp>
        <p:nvSpPr>
          <p:cNvPr id="200" name="CustomShape 3"/>
          <p:cNvSpPr/>
          <p:nvPr/>
        </p:nvSpPr>
        <p:spPr>
          <a:xfrm>
            <a:off x="2807640" y="1703520"/>
            <a:ext cx="3672000" cy="585000"/>
          </a:xfrm>
          <a:prstGeom prst="verticalScroll">
            <a:avLst>
              <a:gd name="adj" fmla="val 12500"/>
            </a:avLst>
          </a:prstGeom>
          <a:solidFill>
            <a:srgbClr val="000000"/>
          </a:solidFill>
          <a:ln w="25560">
            <a:solidFill>
              <a:srgbClr val="3A5F8B"/>
            </a:solidFill>
            <a:round/>
          </a:ln>
        </p:spPr>
        <p:txBody>
          <a:bodyPr lIns="90000" tIns="45000" rIns="90000" bIns="45000" anchor="ctr"/>
          <a:lstStyle/>
          <a:p>
            <a:pPr algn="ctr">
              <a:lnSpc>
                <a:spcPct val="100000"/>
              </a:lnSpc>
            </a:pPr>
            <a:r>
              <a:rPr lang="fr-FR" sz="3600" b="1">
                <a:solidFill>
                  <a:srgbClr val="FFFFFF"/>
                </a:solidFill>
                <a:latin typeface="Calibri"/>
              </a:rPr>
              <a:t>FREE SCHEDULE</a:t>
            </a:r>
            <a:endParaRPr/>
          </a:p>
        </p:txBody>
      </p:sp>
      <p:pic>
        <p:nvPicPr>
          <p:cNvPr id="201" name="Εικόνα 6"/>
          <p:cNvPicPr/>
          <p:nvPr/>
        </p:nvPicPr>
        <p:blipFill>
          <a:blip r:embed="rId2"/>
          <a:stretch>
            <a:fillRect/>
          </a:stretch>
        </p:blipFill>
        <p:spPr>
          <a:xfrm>
            <a:off x="0" y="6012720"/>
            <a:ext cx="582840" cy="851400"/>
          </a:xfrm>
          <a:prstGeom prst="rect">
            <a:avLst/>
          </a:prstGeom>
        </p:spPr>
      </p:pic>
      <p:sp>
        <p:nvSpPr>
          <p:cNvPr id="202" name="CustomShape 4"/>
          <p:cNvSpPr/>
          <p:nvPr/>
        </p:nvSpPr>
        <p:spPr>
          <a:xfrm>
            <a:off x="76824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3090600" y="274680"/>
            <a:ext cx="2962440" cy="1142640"/>
          </a:xfrm>
          <a:prstGeom prst="roundRect">
            <a:avLst>
              <a:gd name="adj" fmla="val 16667"/>
            </a:avLst>
          </a:prstGeom>
          <a:gradFill>
            <a:gsLst>
              <a:gs pos="0">
                <a:srgbClr val="E5EFFF"/>
              </a:gs>
              <a:gs pos="50000">
                <a:srgbClr val="A4C1FF"/>
              </a:gs>
              <a:gs pos="100000">
                <a:srgbClr val="E5EFFF"/>
              </a:gs>
            </a:gsLst>
            <a:lin ang="16200000"/>
          </a:gradFill>
        </p:spPr>
        <p:txBody>
          <a:bodyPr lIns="276840" tIns="166320" rIns="221040" bIns="110520" anchor="ctr"/>
          <a:lstStyle/>
          <a:p>
            <a:pPr algn="ctr">
              <a:lnSpc>
                <a:spcPct val="90000"/>
              </a:lnSpc>
            </a:pPr>
            <a:r>
              <a:rPr lang="fr-FR" sz="5800" b="1">
                <a:solidFill>
                  <a:srgbClr val="000000"/>
                </a:solidFill>
                <a:latin typeface="Calibri"/>
              </a:rPr>
              <a:t>TOOLS</a:t>
            </a:r>
            <a:endParaRPr/>
          </a:p>
        </p:txBody>
      </p:sp>
      <p:sp>
        <p:nvSpPr>
          <p:cNvPr id="82" name="CustomShape 2"/>
          <p:cNvSpPr/>
          <p:nvPr/>
        </p:nvSpPr>
        <p:spPr>
          <a:xfrm>
            <a:off x="0" y="125316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CONTINUING PROFESSIONAL TRAINING, </a:t>
            </a:r>
            <a:endParaRPr/>
          </a:p>
        </p:txBody>
      </p:sp>
      <p:sp>
        <p:nvSpPr>
          <p:cNvPr id="83" name="CustomShape 3"/>
          <p:cNvSpPr/>
          <p:nvPr/>
        </p:nvSpPr>
        <p:spPr>
          <a:xfrm>
            <a:off x="0" y="171000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CREATION OF FAMILY BASE,</a:t>
            </a:r>
            <a:endParaRPr/>
          </a:p>
        </p:txBody>
      </p:sp>
      <p:sp>
        <p:nvSpPr>
          <p:cNvPr id="84" name="CustomShape 4"/>
          <p:cNvSpPr/>
          <p:nvPr/>
        </p:nvSpPr>
        <p:spPr>
          <a:xfrm>
            <a:off x="0" y="216684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CREATION OF CORE PARTNERSHIPS, </a:t>
            </a:r>
            <a:endParaRPr/>
          </a:p>
        </p:txBody>
      </p:sp>
      <p:sp>
        <p:nvSpPr>
          <p:cNvPr id="85" name="CustomShape 5"/>
          <p:cNvSpPr/>
          <p:nvPr/>
        </p:nvSpPr>
        <p:spPr>
          <a:xfrm>
            <a:off x="0" y="262332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THE OPEN CITY PLANNING SETTLEMENT(T.O.C.P.S.)</a:t>
            </a:r>
            <a:endParaRPr/>
          </a:p>
        </p:txBody>
      </p:sp>
      <p:sp>
        <p:nvSpPr>
          <p:cNvPr id="86" name="CustomShape 6"/>
          <p:cNvSpPr/>
          <p:nvPr/>
        </p:nvSpPr>
        <p:spPr>
          <a:xfrm>
            <a:off x="0" y="308016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IN AN AREA OF SPECIAL SETTINGS land development (A.S.S.L.D.)</a:t>
            </a:r>
            <a:endParaRPr/>
          </a:p>
        </p:txBody>
      </p:sp>
      <p:sp>
        <p:nvSpPr>
          <p:cNvPr id="87" name="CustomShape 7"/>
          <p:cNvSpPr/>
          <p:nvPr/>
        </p:nvSpPr>
        <p:spPr>
          <a:xfrm>
            <a:off x="0" y="353700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CREATION ZONES  AGRICULTURAL  OF USE,</a:t>
            </a:r>
            <a:endParaRPr/>
          </a:p>
        </p:txBody>
      </p:sp>
      <p:sp>
        <p:nvSpPr>
          <p:cNvPr id="88" name="CustomShape 8"/>
          <p:cNvSpPr/>
          <p:nvPr/>
        </p:nvSpPr>
        <p:spPr>
          <a:xfrm>
            <a:off x="0" y="399348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Biotechnical USE, </a:t>
            </a:r>
            <a:endParaRPr/>
          </a:p>
        </p:txBody>
      </p:sp>
      <p:sp>
        <p:nvSpPr>
          <p:cNvPr id="89" name="CustomShape 9"/>
          <p:cNvSpPr/>
          <p:nvPr/>
        </p:nvSpPr>
        <p:spPr>
          <a:xfrm>
            <a:off x="0" y="445032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RESIDENTIAL, </a:t>
            </a:r>
            <a:endParaRPr/>
          </a:p>
        </p:txBody>
      </p:sp>
      <p:sp>
        <p:nvSpPr>
          <p:cNvPr id="90" name="CustomShape 10"/>
          <p:cNvSpPr/>
          <p:nvPr/>
        </p:nvSpPr>
        <p:spPr>
          <a:xfrm>
            <a:off x="0" y="490680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INDUSTRIAL USE, </a:t>
            </a:r>
            <a:endParaRPr/>
          </a:p>
        </p:txBody>
      </p:sp>
      <p:sp>
        <p:nvSpPr>
          <p:cNvPr id="91" name="CustomShape 11"/>
          <p:cNvSpPr/>
          <p:nvPr/>
        </p:nvSpPr>
        <p:spPr>
          <a:xfrm>
            <a:off x="0" y="536364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TOURISM USE,</a:t>
            </a:r>
            <a:endParaRPr/>
          </a:p>
        </p:txBody>
      </p:sp>
      <p:sp>
        <p:nvSpPr>
          <p:cNvPr id="92" name="CustomShape 12"/>
          <p:cNvSpPr/>
          <p:nvPr/>
        </p:nvSpPr>
        <p:spPr>
          <a:xfrm>
            <a:off x="0" y="582048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TRADE USE AND,</a:t>
            </a:r>
            <a:endParaRPr/>
          </a:p>
        </p:txBody>
      </p:sp>
      <p:sp>
        <p:nvSpPr>
          <p:cNvPr id="93" name="CustomShape 13"/>
          <p:cNvSpPr/>
          <p:nvPr/>
        </p:nvSpPr>
        <p:spPr>
          <a:xfrm>
            <a:off x="0" y="6276960"/>
            <a:ext cx="9143640" cy="407520"/>
          </a:xfrm>
          <a:prstGeom prst="roundRect">
            <a:avLst>
              <a:gd name="adj" fmla="val 16667"/>
            </a:avLst>
          </a:prstGeom>
          <a:solidFill>
            <a:srgbClr val="4F81BD"/>
          </a:solidFill>
          <a:ln w="25560">
            <a:solidFill>
              <a:srgbClr val="FFFFFF"/>
            </a:solidFill>
            <a:round/>
          </a:ln>
        </p:spPr>
        <p:txBody>
          <a:bodyPr lIns="84600" tIns="84600" rIns="64800" bIns="64800" anchor="ctr"/>
          <a:lstStyle/>
          <a:p>
            <a:pPr>
              <a:lnSpc>
                <a:spcPct val="90000"/>
              </a:lnSpc>
            </a:pPr>
            <a:r>
              <a:rPr lang="fr-FR" sz="1700" b="1">
                <a:solidFill>
                  <a:srgbClr val="FFFFFF"/>
                </a:solidFill>
                <a:latin typeface="Calibri"/>
              </a:rPr>
              <a:t>ZONES TO PROVIDE SERVICES</a:t>
            </a:r>
            <a:endParaRPr/>
          </a:p>
        </p:txBody>
      </p:sp>
      <p:pic>
        <p:nvPicPr>
          <p:cNvPr id="94" name="Εικόνα 4"/>
          <p:cNvPicPr/>
          <p:nvPr/>
        </p:nvPicPr>
        <p:blipFill>
          <a:blip r:embed="rId2"/>
          <a:stretch>
            <a:fillRect/>
          </a:stretch>
        </p:blipFill>
        <p:spPr>
          <a:xfrm>
            <a:off x="2880" y="21240"/>
            <a:ext cx="582840" cy="851400"/>
          </a:xfrm>
          <a:prstGeom prst="rect">
            <a:avLst/>
          </a:prstGeom>
        </p:spPr>
      </p:pic>
      <p:sp>
        <p:nvSpPr>
          <p:cNvPr id="95" name="CustomShape 14"/>
          <p:cNvSpPr/>
          <p:nvPr/>
        </p:nvSpPr>
        <p:spPr>
          <a:xfrm>
            <a:off x="794880" y="321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CustomShape 1"/>
          <p:cNvSpPr/>
          <p:nvPr/>
        </p:nvSpPr>
        <p:spPr>
          <a:xfrm>
            <a:off x="107640" y="188640"/>
            <a:ext cx="8928720" cy="1223640"/>
          </a:xfrm>
          <a:prstGeom prst="ellipseRibbon2">
            <a:avLst>
              <a:gd name="adj1" fmla="val 25000"/>
              <a:gd name="adj2" fmla="val 50000"/>
              <a:gd name="adj3"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000" b="1">
                <a:solidFill>
                  <a:srgbClr val="FFFFFF"/>
                </a:solidFill>
                <a:latin typeface="Calibri"/>
              </a:rPr>
              <a:t>BILLING SYSTEM TIME, TIME CREDIT</a:t>
            </a:r>
            <a:endParaRPr/>
          </a:p>
        </p:txBody>
      </p:sp>
      <p:sp>
        <p:nvSpPr>
          <p:cNvPr id="204" name="CustomShape 2"/>
          <p:cNvSpPr/>
          <p:nvPr/>
        </p:nvSpPr>
        <p:spPr>
          <a:xfrm>
            <a:off x="251640" y="1556640"/>
            <a:ext cx="8784720" cy="5256360"/>
          </a:xfrm>
          <a:prstGeom prst="bevel">
            <a:avLst>
              <a:gd name="adj" fmla="val 12500"/>
            </a:avLst>
          </a:prstGeom>
          <a:gradFill>
            <a:gsLst>
              <a:gs pos="0">
                <a:srgbClr val="E6F7FF"/>
              </a:gs>
              <a:gs pos="50000">
                <a:srgbClr val="A6E6FF"/>
              </a:gs>
              <a:gs pos="100000">
                <a:srgbClr val="E6F7FF"/>
              </a:gs>
            </a:gsLst>
            <a:lin ang="16200000"/>
          </a:gradFill>
          <a:ln w="9360">
            <a:solidFill>
              <a:srgbClr val="46AAC4"/>
            </a:solidFill>
            <a:round/>
          </a:ln>
        </p:spPr>
        <p:txBody>
          <a:bodyPr lIns="90000" tIns="45000" rIns="90000" bIns="45000" anchor="ctr"/>
          <a:lstStyle/>
          <a:p>
            <a:pPr>
              <a:lnSpc>
                <a:spcPct val="100000"/>
              </a:lnSpc>
              <a:buFont typeface="Arial"/>
              <a:buChar char="•"/>
            </a:pPr>
            <a:r>
              <a:rPr lang="fr-FR" sz="3200">
                <a:solidFill>
                  <a:srgbClr val="000000"/>
                </a:solidFill>
                <a:latin typeface="Calibri"/>
              </a:rPr>
              <a:t>THE ADMINISTRATORS OF THE FARMS HAVE THE CREDIT OF SERVICE PROVIDERS IN THE UNIT OF TIME IN UNITS OF </a:t>
            </a:r>
            <a:r>
              <a:rPr lang="fr-FR" sz="3200" b="1">
                <a:solidFill>
                  <a:srgbClr val="FF0000"/>
                </a:solidFill>
                <a:latin typeface="Calibri"/>
              </a:rPr>
              <a:t>TIMECARD</a:t>
            </a:r>
            <a:endParaRPr/>
          </a:p>
          <a:p>
            <a:pPr>
              <a:lnSpc>
                <a:spcPct val="100000"/>
              </a:lnSpc>
              <a:buFont typeface="Arial"/>
              <a:buChar char="•"/>
            </a:pPr>
            <a:r>
              <a:rPr lang="fr-FR" sz="3200">
                <a:solidFill>
                  <a:srgbClr val="000000"/>
                </a:solidFill>
                <a:latin typeface="Calibri"/>
              </a:rPr>
              <a:t>ANALYSIS OF TIMECARD IS THE ANALYSIS OF SINGLE </a:t>
            </a:r>
            <a:r>
              <a:rPr lang="fr-FR" sz="3200" b="1">
                <a:solidFill>
                  <a:srgbClr val="FF0000"/>
                </a:solidFill>
                <a:latin typeface="Calibri"/>
              </a:rPr>
              <a:t>INSTRUMENT EXCHANGE</a:t>
            </a:r>
            <a:r>
              <a:rPr lang="fr-FR" sz="3200">
                <a:solidFill>
                  <a:srgbClr val="000000"/>
                </a:solidFill>
                <a:latin typeface="Calibri"/>
              </a:rPr>
              <a:t> TO PROVIDE SERVICES AND PROPERTY IN THE CELLS</a:t>
            </a:r>
            <a:endParaRPr/>
          </a:p>
        </p:txBody>
      </p:sp>
      <p:pic>
        <p:nvPicPr>
          <p:cNvPr id="205" name="Εικόνα 4"/>
          <p:cNvPicPr/>
          <p:nvPr/>
        </p:nvPicPr>
        <p:blipFill>
          <a:blip r:embed="rId2"/>
          <a:stretch>
            <a:fillRect/>
          </a:stretch>
        </p:blipFill>
        <p:spPr>
          <a:xfrm>
            <a:off x="0" y="6006240"/>
            <a:ext cx="582840" cy="851400"/>
          </a:xfrm>
          <a:prstGeom prst="rect">
            <a:avLst/>
          </a:prstGeom>
        </p:spPr>
      </p:pic>
      <p:sp>
        <p:nvSpPr>
          <p:cNvPr id="206" name="CustomShape 3"/>
          <p:cNvSpPr/>
          <p:nvPr/>
        </p:nvSpPr>
        <p:spPr>
          <a:xfrm>
            <a:off x="79200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ransition spd="slow" advTm="16000">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CustomShape 1"/>
          <p:cNvSpPr/>
          <p:nvPr/>
        </p:nvSpPr>
        <p:spPr>
          <a:xfrm>
            <a:off x="1884600" y="1845000"/>
            <a:ext cx="4673520" cy="4673520"/>
          </a:xfrm>
          <a:prstGeom prst="triangle">
            <a:avLst>
              <a:gd name="adj" fmla="val 50000"/>
            </a:avLst>
          </a:prstGeom>
          <a:solidFill>
            <a:srgbClr val="4BACC6"/>
          </a:solidFill>
        </p:spPr>
      </p:sp>
      <p:sp>
        <p:nvSpPr>
          <p:cNvPr id="208" name="CustomShape 2"/>
          <p:cNvSpPr/>
          <p:nvPr/>
        </p:nvSpPr>
        <p:spPr>
          <a:xfrm>
            <a:off x="4221360" y="2312640"/>
            <a:ext cx="3037680" cy="3322440"/>
          </a:xfrm>
          <a:prstGeom prst="roundRect">
            <a:avLst>
              <a:gd name="adj" fmla="val 16667"/>
            </a:avLst>
          </a:prstGeom>
          <a:gradFill>
            <a:gsLst>
              <a:gs pos="0">
                <a:srgbClr val="EDEDED"/>
              </a:gs>
              <a:gs pos="50000">
                <a:srgbClr val="BCBCBC"/>
              </a:gs>
              <a:gs pos="100000">
                <a:srgbClr val="EDEDED"/>
              </a:gs>
            </a:gsLst>
            <a:lin ang="16200000"/>
          </a:gradFill>
          <a:ln w="9360">
            <a:solidFill>
              <a:srgbClr val="000000"/>
            </a:solidFill>
            <a:round/>
          </a:ln>
        </p:spPr>
        <p:txBody>
          <a:bodyPr lIns="224640" tIns="224640" rIns="76320" bIns="76320" anchor="ctr"/>
          <a:lstStyle/>
          <a:p>
            <a:pPr>
              <a:lnSpc>
                <a:spcPct val="90000"/>
              </a:lnSpc>
            </a:pPr>
            <a:r>
              <a:rPr lang="fr-FR" sz="2000" b="1">
                <a:solidFill>
                  <a:srgbClr val="000000"/>
                </a:solidFill>
                <a:latin typeface="Aharoni"/>
              </a:rPr>
              <a:t>IS COVERED BY PLAN THROUGH COMPLETED MANAGEMENT BANK INFORMATION AND INTERNET PORTAL THROUGH THIS WHICH ALL WORKING involved</a:t>
            </a:r>
            <a:endParaRPr/>
          </a:p>
        </p:txBody>
      </p:sp>
      <p:sp>
        <p:nvSpPr>
          <p:cNvPr id="209" name="CustomShape 3"/>
          <p:cNvSpPr/>
          <p:nvPr/>
        </p:nvSpPr>
        <p:spPr>
          <a:xfrm>
            <a:off x="179640" y="188640"/>
            <a:ext cx="8784720" cy="1656000"/>
          </a:xfrm>
          <a:prstGeom prst="ellipseRibbon">
            <a:avLst>
              <a:gd name="adj1" fmla="val 25000"/>
              <a:gd name="adj2" fmla="val 50000"/>
              <a:gd name="adj3"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FFFFFF"/>
                </a:solidFill>
                <a:latin typeface="Calibri"/>
              </a:rPr>
              <a:t>ELECTRONIC MANAGEMENT SYSTEM</a:t>
            </a:r>
            <a:endParaRPr/>
          </a:p>
        </p:txBody>
      </p:sp>
      <p:pic>
        <p:nvPicPr>
          <p:cNvPr id="210" name="Εικόνα 3"/>
          <p:cNvPicPr/>
          <p:nvPr/>
        </p:nvPicPr>
        <p:blipFill>
          <a:blip r:embed="rId2"/>
          <a:stretch>
            <a:fillRect/>
          </a:stretch>
        </p:blipFill>
        <p:spPr>
          <a:xfrm>
            <a:off x="15840" y="6006240"/>
            <a:ext cx="582840" cy="851400"/>
          </a:xfrm>
          <a:prstGeom prst="rect">
            <a:avLst/>
          </a:prstGeom>
        </p:spPr>
      </p:pic>
      <p:sp>
        <p:nvSpPr>
          <p:cNvPr id="211" name="CustomShape 4"/>
          <p:cNvSpPr/>
          <p:nvPr/>
        </p:nvSpPr>
        <p:spPr>
          <a:xfrm>
            <a:off x="80748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CustomShape 1"/>
          <p:cNvSpPr/>
          <p:nvPr/>
        </p:nvSpPr>
        <p:spPr>
          <a:xfrm>
            <a:off x="7560" y="2136600"/>
            <a:ext cx="3314520" cy="1224000"/>
          </a:xfrm>
          <a:prstGeom prst="roundRect">
            <a:avLst>
              <a:gd name="adj" fmla="val 10000"/>
            </a:avLst>
          </a:prstGeom>
          <a:solidFill>
            <a:srgbClr val="4F81BD"/>
          </a:solidFill>
          <a:ln w="25560">
            <a:solidFill>
              <a:srgbClr val="FFFFFF"/>
            </a:solidFill>
            <a:round/>
          </a:ln>
        </p:spPr>
        <p:txBody>
          <a:bodyPr lIns="104760" tIns="81720" rIns="68760" anchor="ctr"/>
          <a:lstStyle/>
          <a:p>
            <a:pPr algn="ctr">
              <a:lnSpc>
                <a:spcPct val="90000"/>
              </a:lnSpc>
            </a:pPr>
            <a:r>
              <a:rPr lang="fr-FR" sz="3600" b="1">
                <a:solidFill>
                  <a:srgbClr val="FF0000"/>
                </a:solidFill>
                <a:latin typeface="Calibri"/>
              </a:rPr>
              <a:t>RELIGION = ANY</a:t>
            </a:r>
            <a:endParaRPr/>
          </a:p>
        </p:txBody>
      </p:sp>
      <p:sp>
        <p:nvSpPr>
          <p:cNvPr id="213" name="CustomShape 2"/>
          <p:cNvSpPr/>
          <p:nvPr/>
        </p:nvSpPr>
        <p:spPr>
          <a:xfrm>
            <a:off x="339120" y="3360960"/>
            <a:ext cx="331200" cy="894960"/>
          </a:xfrm>
          <a:prstGeom prst="rect">
            <a:avLst/>
          </a:prstGeom>
          <a:ln w="25560">
            <a:solidFill>
              <a:srgbClr val="3F6797"/>
            </a:solidFill>
            <a:round/>
          </a:ln>
        </p:spPr>
      </p:sp>
      <p:sp>
        <p:nvSpPr>
          <p:cNvPr id="214" name="CustomShape 3"/>
          <p:cNvSpPr/>
          <p:nvPr/>
        </p:nvSpPr>
        <p:spPr>
          <a:xfrm>
            <a:off x="670680" y="3667320"/>
            <a:ext cx="3840840" cy="1177920"/>
          </a:xfrm>
          <a:prstGeom prst="roundRect">
            <a:avLst>
              <a:gd name="adj" fmla="val 10000"/>
            </a:avLst>
          </a:prstGeom>
          <a:solidFill>
            <a:srgbClr val="FFFFFF"/>
          </a:solidFill>
          <a:ln w="25560">
            <a:solidFill>
              <a:srgbClr val="4F81BD"/>
            </a:solidFill>
            <a:round/>
          </a:ln>
        </p:spPr>
        <p:txBody>
          <a:bodyPr lIns="103320" tIns="80280" rIns="68760" anchor="ctr"/>
          <a:lstStyle/>
          <a:p>
            <a:pPr algn="ctr">
              <a:lnSpc>
                <a:spcPct val="90000"/>
              </a:lnSpc>
            </a:pPr>
            <a:r>
              <a:rPr lang="fr-FR" sz="3600" b="1">
                <a:solidFill>
                  <a:srgbClr val="FF0000"/>
                </a:solidFill>
                <a:latin typeface="Calibri"/>
              </a:rPr>
              <a:t>OFFICIAL LANGUAGE ROMANES</a:t>
            </a:r>
            <a:endParaRPr/>
          </a:p>
        </p:txBody>
      </p:sp>
      <p:sp>
        <p:nvSpPr>
          <p:cNvPr id="215" name="CustomShape 4"/>
          <p:cNvSpPr/>
          <p:nvPr/>
        </p:nvSpPr>
        <p:spPr>
          <a:xfrm>
            <a:off x="339120" y="3360960"/>
            <a:ext cx="331200" cy="2185560"/>
          </a:xfrm>
          <a:prstGeom prst="rect">
            <a:avLst/>
          </a:prstGeom>
          <a:ln w="25560">
            <a:solidFill>
              <a:srgbClr val="3F6797"/>
            </a:solidFill>
            <a:round/>
          </a:ln>
        </p:spPr>
      </p:sp>
      <p:sp>
        <p:nvSpPr>
          <p:cNvPr id="216" name="CustomShape 5"/>
          <p:cNvSpPr/>
          <p:nvPr/>
        </p:nvSpPr>
        <p:spPr>
          <a:xfrm>
            <a:off x="670680" y="5151240"/>
            <a:ext cx="3144240" cy="790560"/>
          </a:xfrm>
          <a:prstGeom prst="roundRect">
            <a:avLst>
              <a:gd name="adj" fmla="val 10000"/>
            </a:avLst>
          </a:prstGeom>
          <a:solidFill>
            <a:srgbClr val="FFFFFF"/>
          </a:solidFill>
          <a:ln w="25560">
            <a:solidFill>
              <a:srgbClr val="4F81BD"/>
            </a:solidFill>
            <a:round/>
          </a:ln>
        </p:spPr>
        <p:txBody>
          <a:bodyPr lIns="89640" tIns="67320" rIns="66600" bIns="44280" anchor="ctr"/>
          <a:lstStyle/>
          <a:p>
            <a:pPr algn="ctr">
              <a:lnSpc>
                <a:spcPct val="90000"/>
              </a:lnSpc>
            </a:pPr>
            <a:r>
              <a:rPr lang="fr-FR" sz="3500" b="1">
                <a:solidFill>
                  <a:srgbClr val="FF0000"/>
                </a:solidFill>
                <a:latin typeface="Calibri"/>
              </a:rPr>
              <a:t>PACKAGE = ANY</a:t>
            </a:r>
            <a:endParaRPr/>
          </a:p>
        </p:txBody>
      </p:sp>
      <p:sp>
        <p:nvSpPr>
          <p:cNvPr id="217" name="CustomShape 6"/>
          <p:cNvSpPr/>
          <p:nvPr/>
        </p:nvSpPr>
        <p:spPr>
          <a:xfrm>
            <a:off x="4426200" y="2136600"/>
            <a:ext cx="3488760" cy="1224000"/>
          </a:xfrm>
          <a:prstGeom prst="roundRect">
            <a:avLst>
              <a:gd name="adj" fmla="val 10000"/>
            </a:avLst>
          </a:prstGeom>
          <a:solidFill>
            <a:srgbClr val="4F81BD"/>
          </a:solidFill>
          <a:ln w="25560">
            <a:solidFill>
              <a:srgbClr val="FFFFFF"/>
            </a:solidFill>
            <a:round/>
          </a:ln>
        </p:spPr>
        <p:txBody>
          <a:bodyPr lIns="112320" tIns="86760" rIns="76320" bIns="50760" anchor="ctr"/>
          <a:lstStyle/>
          <a:p>
            <a:pPr algn="ctr">
              <a:lnSpc>
                <a:spcPct val="90000"/>
              </a:lnSpc>
            </a:pPr>
            <a:r>
              <a:rPr lang="fr-FR" sz="4000" b="1">
                <a:solidFill>
                  <a:srgbClr val="FF0000"/>
                </a:solidFill>
                <a:latin typeface="Calibri"/>
              </a:rPr>
              <a:t>LANGUAGE = ANY</a:t>
            </a:r>
            <a:endParaRPr/>
          </a:p>
        </p:txBody>
      </p:sp>
      <p:sp>
        <p:nvSpPr>
          <p:cNvPr id="218" name="CustomShape 7"/>
          <p:cNvSpPr/>
          <p:nvPr/>
        </p:nvSpPr>
        <p:spPr>
          <a:xfrm>
            <a:off x="4775040" y="3360960"/>
            <a:ext cx="348480" cy="918000"/>
          </a:xfrm>
          <a:prstGeom prst="rect">
            <a:avLst/>
          </a:prstGeom>
          <a:ln w="25560">
            <a:solidFill>
              <a:srgbClr val="3F6797"/>
            </a:solidFill>
            <a:round/>
          </a:ln>
        </p:spPr>
      </p:sp>
      <p:sp>
        <p:nvSpPr>
          <p:cNvPr id="219" name="CustomShape 8"/>
          <p:cNvSpPr/>
          <p:nvPr/>
        </p:nvSpPr>
        <p:spPr>
          <a:xfrm>
            <a:off x="5123880" y="3667320"/>
            <a:ext cx="3904560" cy="1224000"/>
          </a:xfrm>
          <a:prstGeom prst="roundRect">
            <a:avLst>
              <a:gd name="adj" fmla="val 10000"/>
            </a:avLst>
          </a:prstGeom>
          <a:solidFill>
            <a:srgbClr val="FFFFFF"/>
          </a:solidFill>
          <a:ln w="25560">
            <a:solidFill>
              <a:srgbClr val="4F81BD"/>
            </a:solidFill>
            <a:round/>
          </a:ln>
        </p:spPr>
        <p:txBody>
          <a:bodyPr lIns="74160" tIns="61560" rIns="38160" bIns="25560" anchor="ctr"/>
          <a:lstStyle/>
          <a:p>
            <a:pPr algn="ctr">
              <a:lnSpc>
                <a:spcPct val="90000"/>
              </a:lnSpc>
            </a:pPr>
            <a:r>
              <a:rPr lang="fr-FR" sz="2000" b="1">
                <a:solidFill>
                  <a:srgbClr val="FF0000"/>
                </a:solidFill>
                <a:latin typeface="Calibri"/>
              </a:rPr>
              <a:t>B’ GREEK OFFICIAL LANGUAGE</a:t>
            </a:r>
            <a:endParaRPr/>
          </a:p>
          <a:p>
            <a:pPr algn="ctr">
              <a:lnSpc>
                <a:spcPct val="90000"/>
              </a:lnSpc>
            </a:pPr>
            <a:r>
              <a:rPr lang="fr-FR" sz="2400" b="1">
                <a:solidFill>
                  <a:srgbClr val="FF0000"/>
                </a:solidFill>
                <a:latin typeface="Calibri"/>
              </a:rPr>
              <a:t>OTHER LANGUAGES spoken and taught</a:t>
            </a:r>
            <a:endParaRPr/>
          </a:p>
        </p:txBody>
      </p:sp>
      <p:sp>
        <p:nvSpPr>
          <p:cNvPr id="220" name="CustomShape 9"/>
          <p:cNvSpPr/>
          <p:nvPr/>
        </p:nvSpPr>
        <p:spPr>
          <a:xfrm>
            <a:off x="4775040" y="3360960"/>
            <a:ext cx="348480" cy="2448360"/>
          </a:xfrm>
          <a:prstGeom prst="rect">
            <a:avLst/>
          </a:prstGeom>
          <a:ln w="25560">
            <a:solidFill>
              <a:srgbClr val="3F6797"/>
            </a:solidFill>
            <a:round/>
          </a:ln>
        </p:spPr>
      </p:sp>
      <p:sp>
        <p:nvSpPr>
          <p:cNvPr id="221" name="CustomShape 10"/>
          <p:cNvSpPr/>
          <p:nvPr/>
        </p:nvSpPr>
        <p:spPr>
          <a:xfrm>
            <a:off x="5123880" y="5197680"/>
            <a:ext cx="3675960" cy="1224000"/>
          </a:xfrm>
          <a:prstGeom prst="roundRect">
            <a:avLst>
              <a:gd name="adj" fmla="val 10000"/>
            </a:avLst>
          </a:prstGeom>
          <a:solidFill>
            <a:srgbClr val="FFFFFF"/>
          </a:solidFill>
          <a:ln w="25560">
            <a:solidFill>
              <a:srgbClr val="4F81BD"/>
            </a:solidFill>
            <a:round/>
          </a:ln>
        </p:spPr>
        <p:txBody>
          <a:bodyPr lIns="89280" tIns="71640" rIns="53280" bIns="35640" anchor="ctr"/>
          <a:lstStyle/>
          <a:p>
            <a:pPr algn="ctr">
              <a:lnSpc>
                <a:spcPct val="90000"/>
              </a:lnSpc>
            </a:pPr>
            <a:r>
              <a:rPr lang="fr-FR" sz="2800" b="1">
                <a:solidFill>
                  <a:srgbClr val="FF0000"/>
                </a:solidFill>
                <a:latin typeface="Calibri"/>
              </a:rPr>
              <a:t>NATIONALITY = ANY</a:t>
            </a:r>
            <a:endParaRPr/>
          </a:p>
        </p:txBody>
      </p:sp>
      <p:sp>
        <p:nvSpPr>
          <p:cNvPr id="222" name="CustomShape 11"/>
          <p:cNvSpPr/>
          <p:nvPr/>
        </p:nvSpPr>
        <p:spPr>
          <a:xfrm>
            <a:off x="395640" y="116640"/>
            <a:ext cx="8424720" cy="1367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6600" b="1">
                <a:solidFill>
                  <a:srgbClr val="FFFFFF"/>
                </a:solidFill>
                <a:latin typeface="Calibri"/>
              </a:rPr>
              <a:t>GENERAL FEATURES</a:t>
            </a:r>
            <a:endParaRPr/>
          </a:p>
        </p:txBody>
      </p:sp>
      <p:pic>
        <p:nvPicPr>
          <p:cNvPr id="223" name="Εικόνα 4"/>
          <p:cNvPicPr/>
          <p:nvPr/>
        </p:nvPicPr>
        <p:blipFill>
          <a:blip r:embed="rId2"/>
          <a:stretch>
            <a:fillRect/>
          </a:stretch>
        </p:blipFill>
        <p:spPr>
          <a:xfrm>
            <a:off x="0" y="6006240"/>
            <a:ext cx="582840" cy="851400"/>
          </a:xfrm>
          <a:prstGeom prst="rect">
            <a:avLst/>
          </a:prstGeom>
        </p:spPr>
      </p:pic>
      <p:sp>
        <p:nvSpPr>
          <p:cNvPr id="224" name="CustomShape 12"/>
          <p:cNvSpPr/>
          <p:nvPr/>
        </p:nvSpPr>
        <p:spPr>
          <a:xfrm>
            <a:off x="79200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CustomShape 1"/>
          <p:cNvSpPr/>
          <p:nvPr/>
        </p:nvSpPr>
        <p:spPr>
          <a:xfrm>
            <a:off x="541080" y="3886200"/>
            <a:ext cx="3208680" cy="1846800"/>
          </a:xfrm>
          <a:prstGeom prst="roundRect">
            <a:avLst>
              <a:gd name="adj" fmla="val 10000"/>
            </a:avLst>
          </a:prstGeom>
          <a:solidFill>
            <a:srgbClr val="4F81BD"/>
          </a:solidFill>
          <a:ln w="25560">
            <a:solidFill>
              <a:srgbClr val="FFFFFF"/>
            </a:solidFill>
            <a:round/>
          </a:ln>
        </p:spPr>
        <p:txBody>
          <a:bodyPr lIns="176040" tIns="176040" rIns="122040" bIns="122040" anchor="ctr"/>
          <a:lstStyle/>
          <a:p>
            <a:pPr algn="ctr">
              <a:lnSpc>
                <a:spcPct val="90000"/>
              </a:lnSpc>
            </a:pPr>
            <a:r>
              <a:rPr lang="fr-FR" sz="3200" b="1" i="1" u="sng">
                <a:solidFill>
                  <a:srgbClr val="FFFFFF"/>
                </a:solidFill>
                <a:latin typeface="Calibri"/>
              </a:rPr>
              <a:t>HOW A DECISION IS TAKEN?</a:t>
            </a:r>
            <a:endParaRPr/>
          </a:p>
        </p:txBody>
      </p:sp>
      <p:sp>
        <p:nvSpPr>
          <p:cNvPr id="226" name="CustomShape 2"/>
          <p:cNvSpPr/>
          <p:nvPr/>
        </p:nvSpPr>
        <p:spPr>
          <a:xfrm>
            <a:off x="4071240" y="4411800"/>
            <a:ext cx="680040" cy="795600"/>
          </a:xfrm>
          <a:prstGeom prst="rightArrow">
            <a:avLst>
              <a:gd name="adj1" fmla="val 60000"/>
              <a:gd name="adj2" fmla="val 50000"/>
            </a:avLst>
          </a:prstGeom>
          <a:solidFill>
            <a:srgbClr val="B2C0DA"/>
          </a:solidFill>
        </p:spPr>
      </p:sp>
      <p:sp>
        <p:nvSpPr>
          <p:cNvPr id="227" name="CustomShape 3"/>
          <p:cNvSpPr/>
          <p:nvPr/>
        </p:nvSpPr>
        <p:spPr>
          <a:xfrm>
            <a:off x="5033880" y="3886200"/>
            <a:ext cx="3208680" cy="1846800"/>
          </a:xfrm>
          <a:prstGeom prst="roundRect">
            <a:avLst>
              <a:gd name="adj" fmla="val 10000"/>
            </a:avLst>
          </a:prstGeom>
          <a:solidFill>
            <a:srgbClr val="4F81BD"/>
          </a:solidFill>
          <a:ln w="25560">
            <a:solidFill>
              <a:srgbClr val="FFFFFF"/>
            </a:solidFill>
            <a:round/>
          </a:ln>
        </p:spPr>
        <p:txBody>
          <a:bodyPr lIns="176040" tIns="176040" rIns="122040" bIns="122040" anchor="ctr"/>
          <a:lstStyle/>
          <a:p>
            <a:pPr algn="ctr">
              <a:lnSpc>
                <a:spcPct val="90000"/>
              </a:lnSpc>
            </a:pPr>
            <a:r>
              <a:rPr lang="fr-FR" sz="3200" b="1">
                <a:solidFill>
                  <a:srgbClr val="FFFFFF"/>
                </a:solidFill>
                <a:latin typeface="Calibri"/>
              </a:rPr>
              <a:t>FROM HIM WHO IS THE DIRECT RESPONSIBILITY</a:t>
            </a:r>
            <a:endParaRPr/>
          </a:p>
        </p:txBody>
      </p:sp>
      <p:sp>
        <p:nvSpPr>
          <p:cNvPr id="228" name="CustomShape 4"/>
          <p:cNvSpPr/>
          <p:nvPr/>
        </p:nvSpPr>
        <p:spPr>
          <a:xfrm>
            <a:off x="1475640" y="1520640"/>
            <a:ext cx="5904360" cy="1367640"/>
          </a:xfrm>
          <a:prstGeom prst="ribbon2">
            <a:avLst>
              <a:gd name="adj1" fmla="val 16667"/>
              <a:gd name="adj2" fmla="val 50000"/>
            </a:avLst>
          </a:prstGeom>
          <a:solidFill>
            <a:srgbClr val="000000"/>
          </a:solidFill>
          <a:ln w="25560">
            <a:solidFill>
              <a:srgbClr val="000000"/>
            </a:solidFill>
            <a:round/>
          </a:ln>
        </p:spPr>
        <p:txBody>
          <a:bodyPr lIns="90000" tIns="45000" rIns="90000" bIns="45000" anchor="ctr"/>
          <a:lstStyle/>
          <a:p>
            <a:pPr algn="ctr">
              <a:lnSpc>
                <a:spcPct val="100000"/>
              </a:lnSpc>
            </a:pPr>
            <a:r>
              <a:rPr lang="fr-FR" sz="4400" b="1">
                <a:solidFill>
                  <a:srgbClr val="FF0000"/>
                </a:solidFill>
                <a:latin typeface="Calibri"/>
              </a:rPr>
              <a:t>DECISIONS</a:t>
            </a:r>
            <a:endParaRPr/>
          </a:p>
        </p:txBody>
      </p:sp>
      <p:pic>
        <p:nvPicPr>
          <p:cNvPr id="229" name="Εικόνα 3"/>
          <p:cNvPicPr/>
          <p:nvPr/>
        </p:nvPicPr>
        <p:blipFill>
          <a:blip r:embed="rId2"/>
          <a:stretch>
            <a:fillRect/>
          </a:stretch>
        </p:blipFill>
        <p:spPr>
          <a:xfrm>
            <a:off x="0" y="6006240"/>
            <a:ext cx="582840" cy="851400"/>
          </a:xfrm>
          <a:prstGeom prst="rect">
            <a:avLst/>
          </a:prstGeom>
        </p:spPr>
      </p:pic>
      <p:sp>
        <p:nvSpPr>
          <p:cNvPr id="230" name="CustomShape 5"/>
          <p:cNvSpPr/>
          <p:nvPr/>
        </p:nvSpPr>
        <p:spPr>
          <a:xfrm>
            <a:off x="79200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646920" y="1757880"/>
            <a:ext cx="4681080" cy="4681080"/>
          </a:xfrm>
          <a:prstGeom prst="ellipse">
            <a:avLst/>
          </a:prstGeom>
          <a:solidFill>
            <a:srgbClr val="9BBB59"/>
          </a:solidFill>
          <a:ln w="25560">
            <a:solidFill>
              <a:srgbClr val="728A41"/>
            </a:solidFill>
            <a:round/>
          </a:ln>
        </p:spPr>
        <p:txBody>
          <a:bodyPr lIns="653760" tIns="551880" rIns="0" bIns="0" anchor="ctr"/>
          <a:lstStyle/>
          <a:p>
            <a:pPr>
              <a:lnSpc>
                <a:spcPct val="90000"/>
              </a:lnSpc>
            </a:pPr>
            <a:r>
              <a:rPr lang="fr-FR" sz="1900" b="1">
                <a:solidFill>
                  <a:srgbClr val="FFFFFF"/>
                </a:solidFill>
                <a:latin typeface="Calibri"/>
              </a:rPr>
              <a:t>SETTLEMENT IN ALL OPERATIONS ARE SUBJECT TO DIFFERENT AND THERE IS IMPOSSIBLE TO DO EXACTLY THE SAME COMPANY WITH ANY OTHER, BUT CAN BE GENERATED WITHIN BUSINESS CLASS WITH DIFFERENT OBJECT </a:t>
            </a:r>
            <a:endParaRPr/>
          </a:p>
        </p:txBody>
      </p:sp>
      <p:sp>
        <p:nvSpPr>
          <p:cNvPr id="232" name="CustomShape 2"/>
          <p:cNvSpPr/>
          <p:nvPr/>
        </p:nvSpPr>
        <p:spPr>
          <a:xfrm>
            <a:off x="4021200" y="1757880"/>
            <a:ext cx="4681080" cy="4681080"/>
          </a:xfrm>
          <a:prstGeom prst="ellipse">
            <a:avLst/>
          </a:prstGeom>
          <a:gradFill>
            <a:gsLst>
              <a:gs pos="0">
                <a:srgbClr val="F1EAF8"/>
              </a:gs>
              <a:gs pos="50000">
                <a:srgbClr val="C8B3E9"/>
              </a:gs>
              <a:gs pos="100000">
                <a:srgbClr val="F1EAF8"/>
              </a:gs>
            </a:gsLst>
            <a:lin ang="16200000"/>
          </a:gradFill>
          <a:ln w="9360">
            <a:solidFill>
              <a:srgbClr val="7D5FA0"/>
            </a:solidFill>
            <a:round/>
          </a:ln>
        </p:spPr>
        <p:txBody>
          <a:bodyPr lIns="1328400" tIns="551880" rIns="0" bIns="0" anchor="ctr" anchorCtr="1"/>
          <a:lstStyle/>
          <a:p>
            <a:pPr>
              <a:lnSpc>
                <a:spcPct val="90000"/>
              </a:lnSpc>
            </a:pPr>
            <a:r>
              <a:rPr lang="fr-FR" sz="1900" b="1">
                <a:solidFill>
                  <a:srgbClr val="000000"/>
                </a:solidFill>
                <a:latin typeface="Calibri"/>
              </a:rPr>
              <a:t>EXAMPLE. </a:t>
            </a:r>
            <a:endParaRPr/>
          </a:p>
          <a:p>
            <a:pPr lvl="1">
              <a:lnSpc>
                <a:spcPct val="90000"/>
              </a:lnSpc>
              <a:buSzPct val="25000"/>
              <a:buFont typeface="StarSymbol"/>
              <a:buChar char=""/>
            </a:pPr>
            <a:r>
              <a:rPr lang="fr-FR" sz="1500" b="1">
                <a:solidFill>
                  <a:srgbClr val="000000"/>
                </a:solidFill>
                <a:latin typeface="Calibri"/>
              </a:rPr>
              <a:t>RESTAURANT </a:t>
            </a:r>
            <a:endParaRPr/>
          </a:p>
          <a:p>
            <a:pPr lvl="1">
              <a:lnSpc>
                <a:spcPct val="90000"/>
              </a:lnSpc>
              <a:buSzPct val="25000"/>
              <a:buFont typeface="StarSymbol"/>
              <a:buChar char=""/>
            </a:pPr>
            <a:r>
              <a:rPr lang="fr-FR" sz="1500" b="1">
                <a:solidFill>
                  <a:srgbClr val="000000"/>
                </a:solidFill>
                <a:latin typeface="Calibri"/>
              </a:rPr>
              <a:t>ROAST RESTAURANT</a:t>
            </a:r>
            <a:endParaRPr/>
          </a:p>
          <a:p>
            <a:pPr lvl="1">
              <a:lnSpc>
                <a:spcPct val="90000"/>
              </a:lnSpc>
              <a:buSzPct val="25000"/>
              <a:buFont typeface="StarSymbol"/>
              <a:buChar char=""/>
            </a:pPr>
            <a:r>
              <a:rPr lang="fr-FR" sz="1500" b="1">
                <a:solidFill>
                  <a:srgbClr val="000000"/>
                </a:solidFill>
                <a:latin typeface="Calibri"/>
              </a:rPr>
              <a:t>FISH RESTAURANT </a:t>
            </a:r>
            <a:endParaRPr/>
          </a:p>
          <a:p>
            <a:pPr lvl="1">
              <a:lnSpc>
                <a:spcPct val="90000"/>
              </a:lnSpc>
              <a:buSzPct val="25000"/>
              <a:buFont typeface="StarSymbol"/>
              <a:buChar char=""/>
            </a:pPr>
            <a:r>
              <a:rPr lang="fr-FR" sz="1500" b="1">
                <a:solidFill>
                  <a:srgbClr val="000000"/>
                </a:solidFill>
                <a:latin typeface="Calibri"/>
              </a:rPr>
              <a:t>RESTAURANT WITH COOKED FOOD FROM PLANTS ONLY </a:t>
            </a:r>
            <a:endParaRPr/>
          </a:p>
          <a:p>
            <a:pPr lvl="1">
              <a:lnSpc>
                <a:spcPct val="90000"/>
              </a:lnSpc>
              <a:buSzPct val="25000"/>
              <a:buFont typeface="StarSymbol"/>
              <a:buChar char=""/>
            </a:pPr>
            <a:r>
              <a:rPr lang="fr-FR" sz="1500" b="1">
                <a:solidFill>
                  <a:srgbClr val="000000"/>
                </a:solidFill>
                <a:latin typeface="Calibri"/>
              </a:rPr>
              <a:t>RESTAURANT WITH COOKED MEALS OF MEAT </a:t>
            </a:r>
            <a:endParaRPr/>
          </a:p>
          <a:p>
            <a:pPr lvl="1">
              <a:lnSpc>
                <a:spcPct val="90000"/>
              </a:lnSpc>
              <a:buSzPct val="25000"/>
              <a:buFont typeface="StarSymbol"/>
              <a:buChar char=""/>
            </a:pPr>
            <a:r>
              <a:rPr lang="fr-FR" sz="1500" b="1">
                <a:solidFill>
                  <a:srgbClr val="000000"/>
                </a:solidFill>
                <a:latin typeface="Calibri"/>
              </a:rPr>
              <a:t>RESTAURANT KITCHEN WITH MIXED </a:t>
            </a:r>
            <a:endParaRPr/>
          </a:p>
          <a:p>
            <a:pPr lvl="1">
              <a:lnSpc>
                <a:spcPct val="90000"/>
              </a:lnSpc>
              <a:buSzPct val="25000"/>
              <a:buFont typeface="StarSymbol"/>
              <a:buChar char=""/>
            </a:pPr>
            <a:r>
              <a:rPr lang="fr-FR" sz="1500" b="1">
                <a:solidFill>
                  <a:srgbClr val="000000"/>
                </a:solidFill>
                <a:latin typeface="Calibri"/>
              </a:rPr>
              <a:t>WITH CHINESE RESTAURANT RECIPES </a:t>
            </a:r>
            <a:endParaRPr/>
          </a:p>
          <a:p>
            <a:pPr lvl="1">
              <a:lnSpc>
                <a:spcPct val="90000"/>
              </a:lnSpc>
              <a:buSzPct val="25000"/>
              <a:buFont typeface="StarSymbol"/>
              <a:buChar char=""/>
            </a:pPr>
            <a:r>
              <a:rPr lang="fr-FR" sz="1500" b="1">
                <a:solidFill>
                  <a:srgbClr val="000000"/>
                </a:solidFill>
                <a:latin typeface="Calibri"/>
              </a:rPr>
              <a:t>RESTAURANT WITH TRADITIONAL COOKING </a:t>
            </a:r>
            <a:endParaRPr/>
          </a:p>
          <a:p>
            <a:pPr lvl="1">
              <a:lnSpc>
                <a:spcPct val="90000"/>
              </a:lnSpc>
              <a:buSzPct val="25000"/>
              <a:buFont typeface="StarSymbol"/>
              <a:buChar char=""/>
            </a:pPr>
            <a:r>
              <a:rPr lang="fr-FR" sz="1500" b="1">
                <a:solidFill>
                  <a:srgbClr val="000000"/>
                </a:solidFill>
                <a:latin typeface="Calibri"/>
              </a:rPr>
              <a:t>ETC …</a:t>
            </a:r>
            <a:endParaRPr/>
          </a:p>
        </p:txBody>
      </p:sp>
      <p:sp>
        <p:nvSpPr>
          <p:cNvPr id="233" name="CustomShape 3"/>
          <p:cNvSpPr/>
          <p:nvPr/>
        </p:nvSpPr>
        <p:spPr>
          <a:xfrm>
            <a:off x="1115640" y="260640"/>
            <a:ext cx="7200360" cy="1079640"/>
          </a:xfrm>
          <a:prstGeom prst="frame">
            <a:avLst>
              <a:gd name="adj1" fmla="val 12500"/>
            </a:avLst>
          </a:prstGeom>
          <a:gradFill>
            <a:gsLst>
              <a:gs pos="0">
                <a:srgbClr val="FFFFFF"/>
              </a:gs>
              <a:gs pos="100000">
                <a:srgbClr val="979797"/>
              </a:gs>
            </a:gsLst>
            <a:path path="circle"/>
          </a:gradFill>
          <a:ln w="25560">
            <a:solidFill>
              <a:srgbClr val="3A5F8B"/>
            </a:solidFill>
            <a:round/>
          </a:ln>
        </p:spPr>
      </p:sp>
      <p:sp>
        <p:nvSpPr>
          <p:cNvPr id="234" name="CustomShape 4"/>
          <p:cNvSpPr/>
          <p:nvPr/>
        </p:nvSpPr>
        <p:spPr>
          <a:xfrm>
            <a:off x="2051640" y="243720"/>
            <a:ext cx="6192360" cy="1004760"/>
          </a:xfrm>
          <a:prstGeom prst="rect">
            <a:avLst/>
          </a:prstGeom>
        </p:spPr>
        <p:txBody>
          <a:bodyPr lIns="90000" tIns="45000" rIns="90000" bIns="45000"/>
          <a:lstStyle/>
          <a:p>
            <a:pPr>
              <a:lnSpc>
                <a:spcPct val="100000"/>
              </a:lnSpc>
            </a:pPr>
            <a:r>
              <a:rPr lang="fr-FR" sz="6000">
                <a:solidFill>
                  <a:srgbClr val="000000"/>
                </a:solidFill>
                <a:latin typeface="Calibri"/>
              </a:rPr>
              <a:t>  </a:t>
            </a:r>
            <a:r>
              <a:rPr lang="fr-FR" sz="6000" b="1">
                <a:solidFill>
                  <a:srgbClr val="000000"/>
                </a:solidFill>
                <a:latin typeface="Calibri"/>
              </a:rPr>
              <a:t>Assumption 1</a:t>
            </a:r>
            <a:endParaRPr/>
          </a:p>
        </p:txBody>
      </p:sp>
      <p:pic>
        <p:nvPicPr>
          <p:cNvPr id="235" name="Εικόνα 4"/>
          <p:cNvPicPr/>
          <p:nvPr/>
        </p:nvPicPr>
        <p:blipFill>
          <a:blip r:embed="rId2"/>
          <a:stretch>
            <a:fillRect/>
          </a:stretch>
        </p:blipFill>
        <p:spPr>
          <a:xfrm>
            <a:off x="20520" y="5985720"/>
            <a:ext cx="582840" cy="851400"/>
          </a:xfrm>
          <a:prstGeom prst="rect">
            <a:avLst/>
          </a:prstGeom>
        </p:spPr>
      </p:pic>
      <p:sp>
        <p:nvSpPr>
          <p:cNvPr id="236" name="CustomShape 5"/>
          <p:cNvSpPr/>
          <p:nvPr/>
        </p:nvSpPr>
        <p:spPr>
          <a:xfrm>
            <a:off x="812160" y="62856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CustomShape 1"/>
          <p:cNvSpPr/>
          <p:nvPr/>
        </p:nvSpPr>
        <p:spPr>
          <a:xfrm>
            <a:off x="2964960" y="2494800"/>
            <a:ext cx="3214080" cy="901080"/>
          </a:xfrm>
          <a:prstGeom prst="roundRect">
            <a:avLst>
              <a:gd name="adj" fmla="val 16667"/>
            </a:avLst>
          </a:prstGeom>
          <a:gradFill>
            <a:gsLst>
              <a:gs pos="0">
                <a:srgbClr val="F4FFE6"/>
              </a:gs>
              <a:gs pos="50000">
                <a:srgbClr val="D9FDA6"/>
              </a:gs>
              <a:gs pos="100000">
                <a:srgbClr val="F4FFE6"/>
              </a:gs>
            </a:gsLst>
            <a:lin ang="16200000"/>
          </a:gradFill>
          <a:ln w="9360">
            <a:solidFill>
              <a:srgbClr val="98B855"/>
            </a:solidFill>
            <a:round/>
          </a:ln>
        </p:spPr>
        <p:txBody>
          <a:bodyPr lIns="108720" tIns="76320" rIns="64800" bIns="32400" anchor="ctr"/>
          <a:lstStyle/>
          <a:p>
            <a:pPr algn="ctr">
              <a:lnSpc>
                <a:spcPct val="90000"/>
              </a:lnSpc>
            </a:pPr>
            <a:r>
              <a:rPr lang="fr-FR" sz="1700" b="1">
                <a:solidFill>
                  <a:srgbClr val="000000"/>
                </a:solidFill>
                <a:latin typeface="Calibri"/>
              </a:rPr>
              <a:t>WHEN you generate receives UNITS FROM THE CONSUMER</a:t>
            </a:r>
            <a:endParaRPr/>
          </a:p>
        </p:txBody>
      </p:sp>
      <p:sp>
        <p:nvSpPr>
          <p:cNvPr id="238" name="CustomShape 2"/>
          <p:cNvSpPr/>
          <p:nvPr/>
        </p:nvSpPr>
        <p:spPr>
          <a:xfrm>
            <a:off x="2964960" y="3441240"/>
            <a:ext cx="3214080" cy="901080"/>
          </a:xfrm>
          <a:prstGeom prst="roundRect">
            <a:avLst>
              <a:gd name="adj" fmla="val 16667"/>
            </a:avLst>
          </a:prstGeom>
          <a:gradFill>
            <a:gsLst>
              <a:gs pos="0">
                <a:srgbClr val="9CC745"/>
              </a:gs>
              <a:gs pos="50000">
                <a:srgbClr val="779637"/>
              </a:gs>
              <a:gs pos="100000">
                <a:srgbClr val="9CC745"/>
              </a:gs>
            </a:gsLst>
            <a:lin ang="16200000"/>
          </a:gradFill>
          <a:ln w="9360">
            <a:solidFill>
              <a:srgbClr val="98B855"/>
            </a:solidFill>
            <a:round/>
          </a:ln>
        </p:spPr>
        <p:txBody>
          <a:bodyPr lIns="108720" tIns="76320" rIns="64800" bIns="32400" anchor="ctr"/>
          <a:lstStyle/>
          <a:p>
            <a:pPr algn="ctr">
              <a:lnSpc>
                <a:spcPct val="90000"/>
              </a:lnSpc>
            </a:pPr>
            <a:r>
              <a:rPr lang="fr-FR" sz="1700" b="1">
                <a:solidFill>
                  <a:srgbClr val="FFFFFF"/>
                </a:solidFill>
                <a:latin typeface="Calibri"/>
              </a:rPr>
              <a:t>When consuming pay UNITS IN PRODUCER</a:t>
            </a:r>
            <a:endParaRPr/>
          </a:p>
        </p:txBody>
      </p:sp>
      <p:sp>
        <p:nvSpPr>
          <p:cNvPr id="239" name="CustomShape 3"/>
          <p:cNvSpPr/>
          <p:nvPr/>
        </p:nvSpPr>
        <p:spPr>
          <a:xfrm>
            <a:off x="2964960" y="4387680"/>
            <a:ext cx="3214080" cy="901080"/>
          </a:xfrm>
          <a:prstGeom prst="roundRect">
            <a:avLst>
              <a:gd name="adj" fmla="val 16667"/>
            </a:avLst>
          </a:prstGeom>
          <a:gradFill>
            <a:gsLst>
              <a:gs pos="0">
                <a:srgbClr val="CE3A36"/>
              </a:gs>
              <a:gs pos="50000">
                <a:srgbClr val="9C2F2C"/>
              </a:gs>
              <a:gs pos="100000">
                <a:srgbClr val="CE3A36"/>
              </a:gs>
            </a:gsLst>
            <a:lin ang="16200000"/>
          </a:gradFill>
          <a:ln w="9360">
            <a:solidFill>
              <a:srgbClr val="BE4B48"/>
            </a:solidFill>
            <a:round/>
          </a:ln>
        </p:spPr>
        <p:txBody>
          <a:bodyPr lIns="108720" tIns="76320" rIns="64800" bIns="32400" anchor="ctr"/>
          <a:lstStyle/>
          <a:p>
            <a:pPr algn="ctr">
              <a:lnSpc>
                <a:spcPct val="90000"/>
              </a:lnSpc>
            </a:pPr>
            <a:r>
              <a:rPr lang="fr-FR" sz="1700" b="1">
                <a:solidFill>
                  <a:srgbClr val="FFFFFF"/>
                </a:solidFill>
                <a:latin typeface="Calibri"/>
              </a:rPr>
              <a:t>When it produces waste pay UNITS IN TOTAL CONSUMER OF CORE</a:t>
            </a:r>
            <a:endParaRPr/>
          </a:p>
        </p:txBody>
      </p:sp>
      <p:sp>
        <p:nvSpPr>
          <p:cNvPr id="240" name="CustomShape 4"/>
          <p:cNvSpPr/>
          <p:nvPr/>
        </p:nvSpPr>
        <p:spPr>
          <a:xfrm>
            <a:off x="2964960" y="5334120"/>
            <a:ext cx="3214080" cy="901080"/>
          </a:xfrm>
          <a:prstGeom prst="roundRect">
            <a:avLst>
              <a:gd name="adj" fmla="val 16667"/>
            </a:avLst>
          </a:prstGeom>
          <a:gradFill>
            <a:gsLst>
              <a:gs pos="0">
                <a:srgbClr val="7B57A7"/>
              </a:gs>
              <a:gs pos="50000">
                <a:srgbClr val="5E437F"/>
              </a:gs>
              <a:gs pos="100000">
                <a:srgbClr val="7B57A7"/>
              </a:gs>
            </a:gsLst>
            <a:lin ang="16200000"/>
          </a:gradFill>
          <a:ln w="9360">
            <a:solidFill>
              <a:srgbClr val="7D5FA0"/>
            </a:solidFill>
            <a:round/>
          </a:ln>
        </p:spPr>
        <p:txBody>
          <a:bodyPr lIns="108720" tIns="76320" rIns="64800" bIns="32400" anchor="ctr"/>
          <a:lstStyle/>
          <a:p>
            <a:pPr algn="ctr">
              <a:lnSpc>
                <a:spcPct val="90000"/>
              </a:lnSpc>
            </a:pPr>
            <a:r>
              <a:rPr lang="fr-FR" sz="1700" b="1">
                <a:solidFill>
                  <a:srgbClr val="FFFFFF"/>
                </a:solidFill>
                <a:latin typeface="Calibri"/>
              </a:rPr>
              <a:t>WHEN YOU RECYCLE WASTE received UNITS FROM THE TOTAL OF THE CORE</a:t>
            </a:r>
            <a:endParaRPr/>
          </a:p>
        </p:txBody>
      </p:sp>
      <p:pic>
        <p:nvPicPr>
          <p:cNvPr id="241" name="Εικόνα 2"/>
          <p:cNvPicPr/>
          <p:nvPr/>
        </p:nvPicPr>
        <p:blipFill>
          <a:blip r:embed="rId2"/>
          <a:stretch>
            <a:fillRect/>
          </a:stretch>
        </p:blipFill>
        <p:spPr>
          <a:xfrm>
            <a:off x="3684240" y="131400"/>
            <a:ext cx="1775520" cy="1698120"/>
          </a:xfrm>
          <a:prstGeom prst="rect">
            <a:avLst/>
          </a:prstGeom>
        </p:spPr>
      </p:pic>
      <p:sp>
        <p:nvSpPr>
          <p:cNvPr id="242" name="CustomShape 5"/>
          <p:cNvSpPr/>
          <p:nvPr/>
        </p:nvSpPr>
        <p:spPr>
          <a:xfrm>
            <a:off x="2005200" y="1917000"/>
            <a:ext cx="4772880" cy="639000"/>
          </a:xfrm>
          <a:prstGeom prst="rect">
            <a:avLst/>
          </a:prstGeom>
        </p:spPr>
        <p:txBody>
          <a:bodyPr wrap="none" lIns="90000" tIns="45000" rIns="90000" bIns="45000"/>
          <a:lstStyle/>
          <a:p>
            <a:pPr>
              <a:lnSpc>
                <a:spcPct val="100000"/>
              </a:lnSpc>
            </a:pPr>
            <a:r>
              <a:rPr lang="fr-FR" sz="3600" b="1">
                <a:solidFill>
                  <a:srgbClr val="00B0F0"/>
                </a:solidFill>
                <a:latin typeface="Calibri"/>
              </a:rPr>
              <a:t> MONEY MANAGEMENT</a:t>
            </a:r>
            <a:endParaRPr/>
          </a:p>
        </p:txBody>
      </p:sp>
      <p:pic>
        <p:nvPicPr>
          <p:cNvPr id="243" name="Εικόνα 4"/>
          <p:cNvPicPr/>
          <p:nvPr/>
        </p:nvPicPr>
        <p:blipFill>
          <a:blip r:embed="rId3"/>
          <a:stretch>
            <a:fillRect/>
          </a:stretch>
        </p:blipFill>
        <p:spPr>
          <a:xfrm>
            <a:off x="0" y="6006240"/>
            <a:ext cx="582840" cy="851400"/>
          </a:xfrm>
          <a:prstGeom prst="rect">
            <a:avLst/>
          </a:prstGeom>
        </p:spPr>
      </p:pic>
      <p:sp>
        <p:nvSpPr>
          <p:cNvPr id="244" name="CustomShape 6"/>
          <p:cNvSpPr/>
          <p:nvPr/>
        </p:nvSpPr>
        <p:spPr>
          <a:xfrm>
            <a:off x="79200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CustomShape 1"/>
          <p:cNvSpPr/>
          <p:nvPr/>
        </p:nvSpPr>
        <p:spPr>
          <a:xfrm>
            <a:off x="467640" y="188640"/>
            <a:ext cx="8208720" cy="1295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6600" b="1">
                <a:solidFill>
                  <a:srgbClr val="0D0D0D"/>
                </a:solidFill>
                <a:latin typeface="Calibri"/>
              </a:rPr>
              <a:t>PRODUCT PRICES</a:t>
            </a:r>
            <a:endParaRPr/>
          </a:p>
        </p:txBody>
      </p:sp>
      <p:sp>
        <p:nvSpPr>
          <p:cNvPr id="246" name="CustomShape 2"/>
          <p:cNvSpPr/>
          <p:nvPr/>
        </p:nvSpPr>
        <p:spPr>
          <a:xfrm>
            <a:off x="107640" y="1628640"/>
            <a:ext cx="8928720" cy="5112360"/>
          </a:xfrm>
          <a:prstGeom prst="actionButtonInformation">
            <a:avLst/>
          </a:prstGeom>
          <a:gradFill>
            <a:gsLst>
              <a:gs pos="0">
                <a:srgbClr val="E5EFFF"/>
              </a:gs>
              <a:gs pos="50000">
                <a:srgbClr val="A4C1FF"/>
              </a:gs>
              <a:gs pos="100000">
                <a:srgbClr val="E5EFFF"/>
              </a:gs>
            </a:gsLst>
            <a:lin ang="16200000"/>
          </a:gradFill>
          <a:ln w="9360">
            <a:solidFill>
              <a:srgbClr val="4A7EBB"/>
            </a:solidFill>
            <a:round/>
          </a:ln>
        </p:spPr>
        <p:txBody>
          <a:bodyPr lIns="90000" tIns="45000" rIns="90000" bIns="45000" anchor="ctr"/>
          <a:lstStyle/>
          <a:p>
            <a:pPr>
              <a:lnSpc>
                <a:spcPct val="100000"/>
              </a:lnSpc>
            </a:pPr>
            <a:r>
              <a:rPr lang="fr-FR" sz="2400" b="1">
                <a:solidFill>
                  <a:srgbClr val="0D0D0D"/>
                </a:solidFill>
                <a:latin typeface="Calibri"/>
              </a:rPr>
              <a:t>PRODUCTS SPECIFIED IN MULTIPLES OF TIME The submultiples of UNITS WITH MEASUREMENT OF PROVIDING SERVICE FOR THE CREATION.</a:t>
            </a:r>
            <a:endParaRPr/>
          </a:p>
          <a:p>
            <a:pPr>
              <a:lnSpc>
                <a:spcPct val="100000"/>
              </a:lnSpc>
              <a:buFont typeface="Arial"/>
              <a:buChar char="•"/>
            </a:pPr>
            <a:r>
              <a:rPr lang="fr-FR" sz="2400" b="1">
                <a:solidFill>
                  <a:srgbClr val="0D0D0D"/>
                </a:solidFill>
                <a:latin typeface="Calibri"/>
              </a:rPr>
              <a:t>HIGHEST PRICE HIGHEST PRICE PRODUCT = = HIGHEST DEMAND FOR PRODUCT</a:t>
            </a:r>
            <a:endParaRPr/>
          </a:p>
          <a:p>
            <a:pPr>
              <a:lnSpc>
                <a:spcPct val="100000"/>
              </a:lnSpc>
              <a:buFont typeface="Arial"/>
              <a:buChar char="•"/>
            </a:pPr>
            <a:r>
              <a:rPr lang="fr-FR" sz="2400" b="1">
                <a:solidFill>
                  <a:srgbClr val="0D0D0D"/>
                </a:solidFill>
                <a:latin typeface="Calibri"/>
              </a:rPr>
              <a:t>The TIME UNIT IS MEANS OF EXCHANGE PRODUCTS AND SERVICES</a:t>
            </a:r>
            <a:endParaRPr/>
          </a:p>
          <a:p>
            <a:pPr>
              <a:lnSpc>
                <a:spcPct val="100000"/>
              </a:lnSpc>
            </a:pPr>
            <a:r>
              <a:rPr lang="fr-FR" sz="2400" b="1">
                <a:solidFill>
                  <a:srgbClr val="0D0D0D"/>
                </a:solidFill>
                <a:latin typeface="Calibri"/>
              </a:rPr>
              <a:t>     IS INDEPENDENT OF THE PERSON AND MOVING FREELY IN THE          SYSTEM.</a:t>
            </a:r>
            <a:endParaRPr/>
          </a:p>
          <a:p>
            <a:pPr>
              <a:lnSpc>
                <a:spcPct val="100000"/>
              </a:lnSpc>
              <a:buFont typeface="Arial"/>
              <a:buChar char="•"/>
            </a:pPr>
            <a:r>
              <a:rPr lang="fr-FR" sz="2400" b="1">
                <a:solidFill>
                  <a:srgbClr val="0D0D0D"/>
                </a:solidFill>
                <a:latin typeface="Calibri"/>
              </a:rPr>
              <a:t>THE VALUATION OF FIXED AND IS equals the SERVICE ONE unskilled, untrained, 22 years old, able-bodied Unmarried LABOUR, THE UNIT OF TIME.</a:t>
            </a:r>
            <a:endParaRPr/>
          </a:p>
          <a:p>
            <a:pPr>
              <a:lnSpc>
                <a:spcPct val="100000"/>
              </a:lnSpc>
            </a:pPr>
            <a:r>
              <a:rPr lang="fr-FR" sz="2400" b="1">
                <a:solidFill>
                  <a:srgbClr val="0D0D0D"/>
                </a:solidFill>
                <a:latin typeface="Calibri"/>
              </a:rPr>
              <a:t>     There are multiple and aliquots OF TIME UNIT</a:t>
            </a:r>
            <a:endParaRPr/>
          </a:p>
        </p:txBody>
      </p:sp>
      <p:pic>
        <p:nvPicPr>
          <p:cNvPr id="247" name="Εικόνα 5"/>
          <p:cNvPicPr/>
          <p:nvPr/>
        </p:nvPicPr>
        <p:blipFill>
          <a:blip r:embed="rId2"/>
          <a:stretch>
            <a:fillRect/>
          </a:stretch>
        </p:blipFill>
        <p:spPr>
          <a:xfrm>
            <a:off x="-7920" y="0"/>
            <a:ext cx="485640" cy="851400"/>
          </a:xfrm>
          <a:prstGeom prst="rect">
            <a:avLst/>
          </a:prstGeom>
        </p:spPr>
      </p:pic>
      <p:sp>
        <p:nvSpPr>
          <p:cNvPr id="248" name="CustomShape 3"/>
          <p:cNvSpPr/>
          <p:nvPr/>
        </p:nvSpPr>
        <p:spPr>
          <a:xfrm>
            <a:off x="478080" y="3960"/>
            <a:ext cx="14619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CustomShape 1"/>
          <p:cNvSpPr/>
          <p:nvPr/>
        </p:nvSpPr>
        <p:spPr>
          <a:xfrm>
            <a:off x="2267640" y="188640"/>
            <a:ext cx="5184360" cy="1295640"/>
          </a:xfrm>
          <a:prstGeom prst="flowChartMultidocument">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0D0D0D"/>
                </a:solidFill>
                <a:latin typeface="Calibri"/>
              </a:rPr>
              <a:t>VENUES CREATION OF STANDARDS</a:t>
            </a:r>
            <a:endParaRPr/>
          </a:p>
        </p:txBody>
      </p:sp>
      <p:sp>
        <p:nvSpPr>
          <p:cNvPr id="250" name="CustomShape 2"/>
          <p:cNvSpPr/>
          <p:nvPr/>
        </p:nvSpPr>
        <p:spPr>
          <a:xfrm>
            <a:off x="611640" y="1628640"/>
            <a:ext cx="8352720" cy="5229000"/>
          </a:xfrm>
          <a:prstGeom prst="flowChartDocument">
            <a:avLst/>
          </a:prstGeom>
          <a:gradFill>
            <a:gsLst>
              <a:gs pos="0">
                <a:srgbClr val="E6F7FF"/>
              </a:gs>
              <a:gs pos="50000">
                <a:srgbClr val="A6E6FF"/>
              </a:gs>
              <a:gs pos="100000">
                <a:srgbClr val="E6F7FF"/>
              </a:gs>
            </a:gsLst>
            <a:lin ang="16200000"/>
          </a:gradFill>
          <a:ln w="9360">
            <a:solidFill>
              <a:srgbClr val="46AAC4"/>
            </a:solidFill>
            <a:round/>
          </a:ln>
        </p:spPr>
        <p:txBody>
          <a:bodyPr lIns="90000" tIns="45000" rIns="90000" bIns="45000" anchor="ctr"/>
          <a:lstStyle/>
          <a:p>
            <a:pPr>
              <a:lnSpc>
                <a:spcPct val="100000"/>
              </a:lnSpc>
            </a:pPr>
            <a:r>
              <a:rPr lang="fr-FR" sz="2400" b="1">
                <a:solidFill>
                  <a:srgbClr val="000000"/>
                </a:solidFill>
                <a:latin typeface="Calibri"/>
              </a:rPr>
              <a:t>SITE CREATION STANDARD PILOT CORE ... ... ... ... ... ....</a:t>
            </a:r>
            <a:endParaRPr/>
          </a:p>
          <a:p>
            <a:pPr>
              <a:lnSpc>
                <a:spcPct val="100000"/>
              </a:lnSpc>
            </a:pPr>
            <a:r>
              <a:rPr lang="fr-FR" sz="2400" b="1">
                <a:solidFill>
                  <a:srgbClr val="000000"/>
                </a:solidFill>
                <a:latin typeface="Calibri"/>
              </a:rPr>
              <a:t>SITE CREATION STANDARD PILOT CORE VILLAGE ... ... ... ... ... ....</a:t>
            </a:r>
            <a:endParaRPr/>
          </a:p>
          <a:p>
            <a:pPr>
              <a:lnSpc>
                <a:spcPct val="100000"/>
              </a:lnSpc>
            </a:pPr>
            <a:r>
              <a:rPr lang="fr-FR" sz="2400" b="1">
                <a:solidFill>
                  <a:srgbClr val="000000"/>
                </a:solidFill>
                <a:latin typeface="Calibri"/>
              </a:rPr>
              <a:t>SITE CREATION STANDARD PILOT CORE</a:t>
            </a:r>
            <a:endParaRPr/>
          </a:p>
          <a:p>
            <a:pPr>
              <a:lnSpc>
                <a:spcPct val="100000"/>
              </a:lnSpc>
            </a:pPr>
            <a:r>
              <a:rPr lang="fr-FR" sz="2400" b="1">
                <a:solidFill>
                  <a:srgbClr val="000000"/>
                </a:solidFill>
                <a:latin typeface="Calibri"/>
              </a:rPr>
              <a:t>COMMUNITY -------------------</a:t>
            </a:r>
            <a:endParaRPr/>
          </a:p>
          <a:p>
            <a:pPr>
              <a:lnSpc>
                <a:spcPct val="100000"/>
              </a:lnSpc>
            </a:pPr>
            <a:r>
              <a:rPr lang="fr-FR" sz="2400" b="1">
                <a:solidFill>
                  <a:srgbClr val="000000"/>
                </a:solidFill>
                <a:latin typeface="Calibri"/>
              </a:rPr>
              <a:t>SITE CREATION STANDARD PILOT CORE CITY ….</a:t>
            </a:r>
            <a:endParaRPr/>
          </a:p>
          <a:p>
            <a:pPr>
              <a:lnSpc>
                <a:spcPct val="100000"/>
              </a:lnSpc>
            </a:pPr>
            <a:r>
              <a:rPr lang="fr-FR" sz="2400" b="1">
                <a:solidFill>
                  <a:srgbClr val="000000"/>
                </a:solidFill>
                <a:latin typeface="Calibri"/>
              </a:rPr>
              <a:t>SITE CREATION STANDARD PILOT CORE AREA REGIONAL SECTION OF ………………….</a:t>
            </a:r>
            <a:endParaRPr/>
          </a:p>
          <a:p>
            <a:pPr>
              <a:lnSpc>
                <a:spcPct val="100000"/>
              </a:lnSpc>
            </a:pPr>
            <a:r>
              <a:rPr lang="fr-FR" sz="2400" b="1">
                <a:solidFill>
                  <a:srgbClr val="000000"/>
                </a:solidFill>
                <a:latin typeface="Calibri"/>
              </a:rPr>
              <a:t>SITE CREATION STANDARD PILOT CORE REGION</a:t>
            </a:r>
            <a:endParaRPr/>
          </a:p>
          <a:p>
            <a:pPr>
              <a:lnSpc>
                <a:spcPct val="100000"/>
              </a:lnSpc>
            </a:pPr>
            <a:r>
              <a:rPr lang="fr-FR" sz="2400" b="1">
                <a:solidFill>
                  <a:srgbClr val="000000"/>
                </a:solidFill>
                <a:latin typeface="Calibri"/>
              </a:rPr>
              <a:t>REGION OF ……………………..</a:t>
            </a:r>
            <a:endParaRPr/>
          </a:p>
          <a:p>
            <a:pPr>
              <a:lnSpc>
                <a:spcPct val="100000"/>
              </a:lnSpc>
            </a:pPr>
            <a:r>
              <a:rPr lang="fr-FR" sz="2400" b="1">
                <a:solidFill>
                  <a:srgbClr val="000000"/>
                </a:solidFill>
                <a:latin typeface="Calibri"/>
              </a:rPr>
              <a:t>SITE CREATION STANDARD PILOT CORE COUNTRY GREECE-BULGARIA BORDER 60 KM across borders</a:t>
            </a:r>
            <a:endParaRPr/>
          </a:p>
        </p:txBody>
      </p:sp>
      <p:pic>
        <p:nvPicPr>
          <p:cNvPr id="251" name="Εικόνα 4"/>
          <p:cNvPicPr/>
          <p:nvPr/>
        </p:nvPicPr>
        <p:blipFill>
          <a:blip r:embed="rId2"/>
          <a:stretch>
            <a:fillRect/>
          </a:stretch>
        </p:blipFill>
        <p:spPr>
          <a:xfrm>
            <a:off x="18360" y="5968440"/>
            <a:ext cx="582840" cy="851400"/>
          </a:xfrm>
          <a:prstGeom prst="rect">
            <a:avLst/>
          </a:prstGeom>
        </p:spPr>
      </p:pic>
      <p:sp>
        <p:nvSpPr>
          <p:cNvPr id="252" name="CustomShape 3"/>
          <p:cNvSpPr/>
          <p:nvPr/>
        </p:nvSpPr>
        <p:spPr>
          <a:xfrm>
            <a:off x="810000" y="62683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3" name="Εικόνα 2"/>
          <p:cNvPicPr/>
          <p:nvPr/>
        </p:nvPicPr>
        <p:blipFill>
          <a:blip r:embed="rId2"/>
          <a:stretch>
            <a:fillRect/>
          </a:stretch>
        </p:blipFill>
        <p:spPr>
          <a:xfrm>
            <a:off x="0" y="5040"/>
            <a:ext cx="2496960" cy="2496960"/>
          </a:xfrm>
          <a:prstGeom prst="rect">
            <a:avLst/>
          </a:prstGeom>
        </p:spPr>
      </p:pic>
      <p:sp>
        <p:nvSpPr>
          <p:cNvPr id="254" name="CustomShape 1"/>
          <p:cNvSpPr/>
          <p:nvPr/>
        </p:nvSpPr>
        <p:spPr>
          <a:xfrm>
            <a:off x="3276000" y="5040"/>
            <a:ext cx="2880000" cy="2097360"/>
          </a:xfrm>
          <a:prstGeom prst="hexagon">
            <a:avLst>
              <a:gd name="adj" fmla="val 25000"/>
              <a:gd name="vf" fmla="val 115470"/>
            </a:avLst>
          </a:prstGeom>
          <a:solidFill>
            <a:srgbClr val="4F81BD"/>
          </a:solidFill>
          <a:ln w="25560">
            <a:solidFill>
              <a:srgbClr val="3A5F8B"/>
            </a:solidFill>
            <a:round/>
          </a:ln>
        </p:spPr>
        <p:txBody>
          <a:bodyPr lIns="90000" tIns="45000" rIns="90000" bIns="45000" anchor="ctr"/>
          <a:lstStyle/>
          <a:p>
            <a:pPr algn="ctr">
              <a:lnSpc>
                <a:spcPct val="100000"/>
              </a:lnSpc>
            </a:pPr>
            <a:r>
              <a:rPr lang="fr-FR" sz="2400" b="1" u="sng">
                <a:solidFill>
                  <a:srgbClr val="F79646"/>
                </a:solidFill>
                <a:latin typeface="Calibri"/>
              </a:rPr>
              <a:t>A hexagonal STRUCTURE OF HOPE</a:t>
            </a:r>
            <a:endParaRPr/>
          </a:p>
        </p:txBody>
      </p:sp>
      <p:pic>
        <p:nvPicPr>
          <p:cNvPr id="255" name="Εικόνα 4"/>
          <p:cNvPicPr/>
          <p:nvPr/>
        </p:nvPicPr>
        <p:blipFill>
          <a:blip r:embed="rId3"/>
          <a:stretch>
            <a:fillRect/>
          </a:stretch>
        </p:blipFill>
        <p:spPr>
          <a:xfrm>
            <a:off x="7652520" y="26280"/>
            <a:ext cx="1491120" cy="2178360"/>
          </a:xfrm>
          <a:prstGeom prst="rect">
            <a:avLst/>
          </a:prstGeom>
          <a:ln w="9360">
            <a:solidFill>
              <a:srgbClr val="4A7EBB"/>
            </a:solidFill>
            <a:round/>
          </a:ln>
        </p:spPr>
      </p:pic>
      <p:sp>
        <p:nvSpPr>
          <p:cNvPr id="256" name="CustomShape 2"/>
          <p:cNvSpPr/>
          <p:nvPr/>
        </p:nvSpPr>
        <p:spPr>
          <a:xfrm>
            <a:off x="1151640" y="2489400"/>
            <a:ext cx="7128360" cy="3950640"/>
          </a:xfrm>
          <a:prstGeom prst="hexagon">
            <a:avLst>
              <a:gd name="adj" fmla="val 25000"/>
              <a:gd name="vf" fmla="val 115470"/>
            </a:avLst>
          </a:prstGeom>
          <a:gradFill>
            <a:gsLst>
              <a:gs pos="0">
                <a:srgbClr val="E5EFFF"/>
              </a:gs>
              <a:gs pos="50000">
                <a:srgbClr val="A4C1FF"/>
              </a:gs>
              <a:gs pos="100000">
                <a:srgbClr val="E5EFFF"/>
              </a:gs>
            </a:gsLst>
            <a:lin ang="16200000"/>
          </a:gradFill>
          <a:ln w="9360">
            <a:solidFill>
              <a:srgbClr val="4A7EBB"/>
            </a:solidFill>
            <a:round/>
          </a:ln>
        </p:spPr>
        <p:txBody>
          <a:bodyPr lIns="90000" tIns="45000" rIns="90000" bIns="45000" anchor="ctr"/>
          <a:lstStyle/>
          <a:p>
            <a:pPr>
              <a:lnSpc>
                <a:spcPct val="100000"/>
              </a:lnSpc>
            </a:pPr>
            <a:r>
              <a:rPr lang="fr-FR" sz="2000" b="1">
                <a:solidFill>
                  <a:srgbClr val="000000"/>
                </a:solidFill>
                <a:latin typeface="Calibri"/>
              </a:rPr>
              <a:t>NETWORK SERVICE PROJECT HOPE</a:t>
            </a:r>
            <a:endParaRPr/>
          </a:p>
          <a:p>
            <a:pPr>
              <a:lnSpc>
                <a:spcPct val="100000"/>
              </a:lnSpc>
            </a:pPr>
            <a:r>
              <a:rPr lang="fr-FR" sz="2000" b="1">
                <a:solidFill>
                  <a:srgbClr val="000000"/>
                </a:solidFill>
                <a:latin typeface="Calibri"/>
              </a:rPr>
              <a:t>It consists of a lattice with hexagonal STRUCTURE OF AND ORGANIZATION OF THE ACTIVE PARTICIPATION OF ALL INTERESTED INDIVIDUALS AND ORGANIZATIONS FOR SMOOTH PERFORMANCE OF THE PROGRAM</a:t>
            </a:r>
            <a:endParaRPr/>
          </a:p>
          <a:p>
            <a:pPr>
              <a:lnSpc>
                <a:spcPct val="100000"/>
              </a:lnSpc>
            </a:pPr>
            <a:r>
              <a:rPr lang="fr-FR" sz="2000" b="1">
                <a:solidFill>
                  <a:srgbClr val="000000"/>
                </a:solidFill>
                <a:latin typeface="Calibri"/>
              </a:rPr>
              <a:t>CREATED FOR EACH CORE WITH AN AREA OF COVERAGE hexagon 42 hectares</a:t>
            </a:r>
            <a:endParaRPr/>
          </a:p>
          <a:p>
            <a:pPr>
              <a:lnSpc>
                <a:spcPct val="100000"/>
              </a:lnSpc>
            </a:pPr>
            <a:r>
              <a:rPr lang="fr-FR" sz="2000" b="1">
                <a:solidFill>
                  <a:srgbClr val="000000"/>
                </a:solidFill>
                <a:latin typeface="Calibri"/>
              </a:rPr>
              <a:t>HE consists of an urban area of 2,4 hectares</a:t>
            </a:r>
            <a:endParaRPr/>
          </a:p>
          <a:p>
            <a:pPr>
              <a:lnSpc>
                <a:spcPct val="100000"/>
              </a:lnSpc>
            </a:pPr>
            <a:r>
              <a:rPr lang="fr-FR" sz="2000" b="1">
                <a:solidFill>
                  <a:srgbClr val="000000"/>
                </a:solidFill>
                <a:latin typeface="Calibri"/>
              </a:rPr>
              <a:t>AND BY THE RESPECTIVE AREA ACTIVITIES OF THE REMAINING 39,6 hectares</a:t>
            </a:r>
            <a:endParaRPr/>
          </a:p>
        </p:txBody>
      </p:sp>
      <p:pic>
        <p:nvPicPr>
          <p:cNvPr id="257" name="Εικόνα 5"/>
          <p:cNvPicPr/>
          <p:nvPr/>
        </p:nvPicPr>
        <p:blipFill>
          <a:blip r:embed="rId4"/>
          <a:stretch>
            <a:fillRect/>
          </a:stretch>
        </p:blipFill>
        <p:spPr>
          <a:xfrm>
            <a:off x="25920" y="6006240"/>
            <a:ext cx="582840" cy="851400"/>
          </a:xfrm>
          <a:prstGeom prst="rect">
            <a:avLst/>
          </a:prstGeom>
        </p:spPr>
      </p:pic>
      <p:sp>
        <p:nvSpPr>
          <p:cNvPr id="258" name="CustomShape 3"/>
          <p:cNvSpPr/>
          <p:nvPr/>
        </p:nvSpPr>
        <p:spPr>
          <a:xfrm>
            <a:off x="81792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CustomShape 1"/>
          <p:cNvSpPr/>
          <p:nvPr/>
        </p:nvSpPr>
        <p:spPr>
          <a:xfrm>
            <a:off x="1793520" y="5096160"/>
            <a:ext cx="2052000" cy="1761480"/>
          </a:xfrm>
          <a:prstGeom prst="hexagon">
            <a:avLst>
              <a:gd name="vf" fmla="val 115470"/>
              <a:gd name="vf" fmla="val 115470"/>
            </a:avLst>
          </a:prstGeom>
          <a:solidFill>
            <a:srgbClr val="4F81BD"/>
          </a:solidFill>
          <a:ln w="25560">
            <a:solidFill>
              <a:srgbClr val="4F81BD"/>
            </a:solidFill>
            <a:round/>
          </a:ln>
        </p:spPr>
        <p:txBody>
          <a:bodyPr lIns="317880" tIns="288000" rIns="0" bIns="15120" anchor="ctr"/>
          <a:lstStyle/>
          <a:p>
            <a:pPr algn="ctr">
              <a:lnSpc>
                <a:spcPct val="90000"/>
              </a:lnSpc>
            </a:pPr>
            <a:r>
              <a:rPr lang="fr-FR" sz="1200" b="1">
                <a:solidFill>
                  <a:srgbClr val="FFFFFF"/>
                </a:solidFill>
                <a:latin typeface="Calibri"/>
              </a:rPr>
              <a:t>THE 7 CORES constitute a hexagonal AREA 294 hectares WHERE THE URBAN-RESIDENCES AREA IS 16,8 hectares AND OTHER ACTIVITIES AREA 277,2 hectares</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Shape 1"/>
          <p:cNvSpPr txBox="1"/>
          <p:nvPr/>
        </p:nvSpPr>
        <p:spPr>
          <a:xfrm>
            <a:off x="468360" y="32040"/>
            <a:ext cx="8229240" cy="1142640"/>
          </a:xfrm>
          <a:prstGeom prst="rect">
            <a:avLst/>
          </a:prstGeom>
        </p:spPr>
        <p:txBody>
          <a:bodyPr anchor="ctr"/>
          <a:lstStyle/>
          <a:p>
            <a:pPr algn="ctr">
              <a:lnSpc>
                <a:spcPct val="100000"/>
              </a:lnSpc>
            </a:pPr>
            <a:r>
              <a:rPr lang="el-GR" sz="6600" b="1" u="sng">
                <a:solidFill>
                  <a:srgbClr val="FF0000"/>
                </a:solidFill>
                <a:latin typeface="Calibri"/>
              </a:rPr>
              <a:t>ACTION</a:t>
            </a:r>
            <a:r>
              <a:rPr lang="el-GR" sz="6600" b="1" i="1" u="sng">
                <a:solidFill>
                  <a:srgbClr val="FF0000"/>
                </a:solidFill>
                <a:latin typeface="Calibri"/>
              </a:rPr>
              <a:t> 1</a:t>
            </a:r>
            <a:endParaRPr/>
          </a:p>
        </p:txBody>
      </p:sp>
      <p:sp>
        <p:nvSpPr>
          <p:cNvPr id="97" name="TextShape 2"/>
          <p:cNvSpPr txBox="1"/>
          <p:nvPr/>
        </p:nvSpPr>
        <p:spPr>
          <a:xfrm>
            <a:off x="457200" y="1340640"/>
            <a:ext cx="8229240" cy="1224360"/>
          </a:xfrm>
          <a:prstGeom prst="rect">
            <a:avLst/>
          </a:prstGeom>
        </p:spPr>
        <p:txBody>
          <a:bodyPr/>
          <a:lstStyle/>
          <a:p>
            <a:endParaRPr/>
          </a:p>
        </p:txBody>
      </p:sp>
      <p:sp>
        <p:nvSpPr>
          <p:cNvPr id="98" name="CustomShape 3"/>
          <p:cNvSpPr/>
          <p:nvPr/>
        </p:nvSpPr>
        <p:spPr>
          <a:xfrm>
            <a:off x="2916360" y="2565360"/>
            <a:ext cx="3239640" cy="360000"/>
          </a:xfrm>
          <a:prstGeom prst="rect">
            <a:avLst/>
          </a:prstGeom>
        </p:spPr>
      </p:sp>
      <p:sp>
        <p:nvSpPr>
          <p:cNvPr id="99" name="CustomShape 4"/>
          <p:cNvSpPr/>
          <p:nvPr/>
        </p:nvSpPr>
        <p:spPr>
          <a:xfrm>
            <a:off x="0" y="2934720"/>
            <a:ext cx="8867160" cy="494280"/>
          </a:xfrm>
          <a:prstGeom prst="rect">
            <a:avLst/>
          </a:prstGeom>
        </p:spPr>
        <p:txBody>
          <a:bodyPr lIns="90000" tIns="45000" rIns="90000" bIns="45000"/>
          <a:lstStyle/>
          <a:p>
            <a:pPr lvl="3">
              <a:lnSpc>
                <a:spcPct val="80000"/>
              </a:lnSpc>
              <a:buSzPct val="25000"/>
              <a:buFont typeface="StarSymbol"/>
              <a:buChar char=""/>
            </a:pPr>
            <a:r>
              <a:rPr lang="fr-FR" sz="3200" b="1">
                <a:solidFill>
                  <a:srgbClr val="000000"/>
                </a:solidFill>
                <a:latin typeface="Calibri"/>
              </a:rPr>
              <a:t>6 hectares PER FARM for housing</a:t>
            </a:r>
            <a:endParaRPr/>
          </a:p>
        </p:txBody>
      </p:sp>
      <p:sp>
        <p:nvSpPr>
          <p:cNvPr id="100" name="CustomShape 5"/>
          <p:cNvSpPr/>
          <p:nvPr/>
        </p:nvSpPr>
        <p:spPr>
          <a:xfrm>
            <a:off x="539640" y="3544920"/>
            <a:ext cx="8229240" cy="3312720"/>
          </a:xfrm>
          <a:prstGeom prst="rect">
            <a:avLst/>
          </a:prstGeom>
        </p:spPr>
        <p:txBody>
          <a:bodyPr lIns="90000" tIns="45000" rIns="90000" bIns="45000"/>
          <a:lstStyle/>
          <a:p>
            <a:pPr>
              <a:lnSpc>
                <a:spcPct val="80000"/>
              </a:lnSpc>
            </a:pPr>
            <a:r>
              <a:rPr lang="fr-FR" sz="2000" u="sng">
                <a:solidFill>
                  <a:srgbClr val="31859C"/>
                </a:solidFill>
                <a:latin typeface="Calibri"/>
              </a:rPr>
              <a:t>THE PRODUCTION ACTIVITIES</a:t>
            </a:r>
            <a:endParaRPr/>
          </a:p>
          <a:p>
            <a:pPr>
              <a:lnSpc>
                <a:spcPct val="80000"/>
              </a:lnSpc>
              <a:buFont typeface="Arial"/>
              <a:buChar char="•"/>
            </a:pPr>
            <a:r>
              <a:rPr lang="fr-FR" sz="1600" b="1">
                <a:solidFill>
                  <a:srgbClr val="000000"/>
                </a:solidFill>
                <a:latin typeface="Calibri"/>
              </a:rPr>
              <a:t>0,4 hectares IN AREA HOME-OFFICE-WAREHOUSE</a:t>
            </a:r>
            <a:endParaRPr/>
          </a:p>
          <a:p>
            <a:pPr>
              <a:lnSpc>
                <a:spcPct val="80000"/>
              </a:lnSpc>
              <a:buFont typeface="Arial"/>
              <a:buChar char="•"/>
            </a:pPr>
            <a:r>
              <a:rPr lang="fr-FR" sz="1600" b="1">
                <a:solidFill>
                  <a:srgbClr val="000000"/>
                </a:solidFill>
                <a:latin typeface="Calibri"/>
              </a:rPr>
              <a:t>0,6 hectares IN AREA Horticultural - PLANTS</a:t>
            </a:r>
            <a:endParaRPr/>
          </a:p>
          <a:p>
            <a:pPr>
              <a:lnSpc>
                <a:spcPct val="80000"/>
              </a:lnSpc>
              <a:buFont typeface="Arial"/>
              <a:buChar char="•"/>
            </a:pPr>
            <a:r>
              <a:rPr lang="fr-FR" sz="1600" b="1">
                <a:solidFill>
                  <a:srgbClr val="000000"/>
                </a:solidFill>
                <a:latin typeface="Calibri"/>
              </a:rPr>
              <a:t>0,4 hectares IN AREA stables installations</a:t>
            </a:r>
            <a:endParaRPr/>
          </a:p>
          <a:p>
            <a:pPr>
              <a:lnSpc>
                <a:spcPct val="80000"/>
              </a:lnSpc>
              <a:buFont typeface="Arial"/>
              <a:buChar char="•"/>
            </a:pPr>
            <a:r>
              <a:rPr lang="fr-FR" sz="1600" b="1">
                <a:solidFill>
                  <a:srgbClr val="000000"/>
                </a:solidFill>
                <a:latin typeface="Calibri"/>
              </a:rPr>
              <a:t>0,6 hectares IN AREA UNIT OF approved fish</a:t>
            </a:r>
            <a:endParaRPr/>
          </a:p>
          <a:p>
            <a:pPr>
              <a:lnSpc>
                <a:spcPct val="80000"/>
              </a:lnSpc>
              <a:buFont typeface="Arial"/>
              <a:buChar char="•"/>
            </a:pPr>
            <a:r>
              <a:rPr lang="fr-FR" sz="1600" b="1">
                <a:solidFill>
                  <a:srgbClr val="000000"/>
                </a:solidFill>
                <a:latin typeface="Calibri"/>
              </a:rPr>
              <a:t>0,4 hectares IN VINEYARD</a:t>
            </a:r>
            <a:endParaRPr/>
          </a:p>
          <a:p>
            <a:pPr>
              <a:lnSpc>
                <a:spcPct val="80000"/>
              </a:lnSpc>
              <a:buFont typeface="Arial"/>
              <a:buChar char="•"/>
            </a:pPr>
            <a:r>
              <a:rPr lang="fr-FR" sz="1600" b="1">
                <a:solidFill>
                  <a:srgbClr val="000000"/>
                </a:solidFill>
                <a:latin typeface="Calibri"/>
              </a:rPr>
              <a:t>0,6 hectares IN fruit trees</a:t>
            </a:r>
            <a:endParaRPr/>
          </a:p>
          <a:p>
            <a:pPr>
              <a:lnSpc>
                <a:spcPct val="80000"/>
              </a:lnSpc>
              <a:buFont typeface="Arial"/>
              <a:buChar char="•"/>
            </a:pPr>
            <a:r>
              <a:rPr lang="fr-FR" sz="1600" b="1">
                <a:solidFill>
                  <a:srgbClr val="000000"/>
                </a:solidFill>
                <a:latin typeface="Calibri"/>
              </a:rPr>
              <a:t>0,4 hectares IN FRUIT arboriculture</a:t>
            </a:r>
            <a:endParaRPr/>
          </a:p>
          <a:p>
            <a:pPr>
              <a:lnSpc>
                <a:spcPct val="80000"/>
              </a:lnSpc>
              <a:buFont typeface="Arial"/>
              <a:buChar char="•"/>
            </a:pPr>
            <a:r>
              <a:rPr lang="fr-FR" sz="1600" b="1">
                <a:solidFill>
                  <a:srgbClr val="000000"/>
                </a:solidFill>
                <a:latin typeface="Calibri"/>
              </a:rPr>
              <a:t>0,6 hectares IN OLIVE</a:t>
            </a:r>
            <a:endParaRPr/>
          </a:p>
          <a:p>
            <a:pPr>
              <a:lnSpc>
                <a:spcPct val="80000"/>
              </a:lnSpc>
              <a:buFont typeface="Arial"/>
              <a:buChar char="•"/>
            </a:pPr>
            <a:r>
              <a:rPr lang="fr-FR" sz="1600" b="1">
                <a:solidFill>
                  <a:srgbClr val="000000"/>
                </a:solidFill>
                <a:latin typeface="Calibri"/>
              </a:rPr>
              <a:t>0,4 hectares IN ANIMAL FEEDS</a:t>
            </a:r>
            <a:endParaRPr/>
          </a:p>
          <a:p>
            <a:pPr>
              <a:lnSpc>
                <a:spcPct val="80000"/>
              </a:lnSpc>
              <a:buFont typeface="Arial"/>
              <a:buChar char="•"/>
            </a:pPr>
            <a:r>
              <a:rPr lang="fr-FR" sz="1600" b="1">
                <a:solidFill>
                  <a:srgbClr val="000000"/>
                </a:solidFill>
                <a:latin typeface="Calibri"/>
              </a:rPr>
              <a:t>0,6 hectares IN FIBRE HERBS</a:t>
            </a:r>
            <a:endParaRPr/>
          </a:p>
          <a:p>
            <a:pPr>
              <a:lnSpc>
                <a:spcPct val="80000"/>
              </a:lnSpc>
              <a:buFont typeface="Arial"/>
              <a:buChar char="•"/>
            </a:pPr>
            <a:r>
              <a:rPr lang="fr-FR" sz="1600" b="1">
                <a:solidFill>
                  <a:srgbClr val="000000"/>
                </a:solidFill>
                <a:latin typeface="Calibri"/>
              </a:rPr>
              <a:t>0,4 hectares IN ENERGY PLANTS</a:t>
            </a:r>
            <a:endParaRPr/>
          </a:p>
          <a:p>
            <a:pPr>
              <a:lnSpc>
                <a:spcPct val="80000"/>
              </a:lnSpc>
              <a:buFont typeface="Arial"/>
              <a:buChar char="•"/>
            </a:pPr>
            <a:r>
              <a:rPr lang="fr-FR" sz="1600" b="1">
                <a:solidFill>
                  <a:srgbClr val="000000"/>
                </a:solidFill>
                <a:latin typeface="Calibri"/>
              </a:rPr>
              <a:t>0,6 hectares IN WASTE OPERATIONS</a:t>
            </a:r>
            <a:endParaRPr/>
          </a:p>
        </p:txBody>
      </p:sp>
      <p:sp>
        <p:nvSpPr>
          <p:cNvPr id="101" name="CustomShape 6"/>
          <p:cNvSpPr/>
          <p:nvPr/>
        </p:nvSpPr>
        <p:spPr>
          <a:xfrm>
            <a:off x="298800" y="1160640"/>
            <a:ext cx="8568720" cy="1404360"/>
          </a:xfrm>
          <a:prstGeom prst="foldedCorner">
            <a:avLst>
              <a:gd name="adj" fmla="val 16667"/>
            </a:avLst>
          </a:prstGeom>
          <a:solidFill>
            <a:srgbClr val="4F81BD"/>
          </a:solidFill>
          <a:ln w="25560">
            <a:solidFill>
              <a:srgbClr val="3A5F8B"/>
            </a:solidFill>
            <a:round/>
          </a:ln>
        </p:spPr>
        <p:txBody>
          <a:bodyPr lIns="90000" tIns="45000" rIns="90000" bIns="45000" anchor="ctr"/>
          <a:lstStyle/>
          <a:p>
            <a:pPr algn="ctr">
              <a:lnSpc>
                <a:spcPct val="100000"/>
              </a:lnSpc>
            </a:pPr>
            <a:r>
              <a:rPr lang="fr-FR" sz="2400" b="1">
                <a:solidFill>
                  <a:srgbClr val="FFFFFF"/>
                </a:solidFill>
                <a:latin typeface="Calibri"/>
              </a:rPr>
              <a:t>CREATION OF CORE 7 MIXED FAMILY FARMS IN AREA 42 hectares </a:t>
            </a:r>
            <a:endParaRPr/>
          </a:p>
          <a:p>
            <a:pPr algn="ctr">
              <a:lnSpc>
                <a:spcPct val="100000"/>
              </a:lnSpc>
            </a:pPr>
            <a:r>
              <a:rPr lang="fr-FR" sz="2400" b="1">
                <a:solidFill>
                  <a:srgbClr val="FFFFFF"/>
                </a:solidFill>
                <a:latin typeface="Calibri"/>
              </a:rPr>
              <a:t> FOR   AGRICULTURAL USE</a:t>
            </a:r>
            <a:endParaRPr/>
          </a:p>
        </p:txBody>
      </p:sp>
      <p:sp>
        <p:nvSpPr>
          <p:cNvPr id="102" name="CustomShape 7"/>
          <p:cNvSpPr/>
          <p:nvPr/>
        </p:nvSpPr>
        <p:spPr>
          <a:xfrm>
            <a:off x="4068360" y="2611440"/>
            <a:ext cx="935640" cy="32292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a:solidFill>
                  <a:srgbClr val="FFFFFF"/>
                </a:solidFill>
                <a:latin typeface="Calibri"/>
              </a:rPr>
              <a:t>Details</a:t>
            </a:r>
            <a:endParaRPr/>
          </a:p>
        </p:txBody>
      </p:sp>
      <p:pic>
        <p:nvPicPr>
          <p:cNvPr id="103" name="Εικόνα 8"/>
          <p:cNvPicPr/>
          <p:nvPr/>
        </p:nvPicPr>
        <p:blipFill>
          <a:blip r:embed="rId2"/>
          <a:stretch>
            <a:fillRect/>
          </a:stretch>
        </p:blipFill>
        <p:spPr>
          <a:xfrm>
            <a:off x="0" y="0"/>
            <a:ext cx="582840" cy="851400"/>
          </a:xfrm>
          <a:prstGeom prst="rect">
            <a:avLst/>
          </a:prstGeom>
        </p:spPr>
      </p:pic>
      <p:sp>
        <p:nvSpPr>
          <p:cNvPr id="104" name="CustomShape 8"/>
          <p:cNvSpPr/>
          <p:nvPr/>
        </p:nvSpPr>
        <p:spPr>
          <a:xfrm>
            <a:off x="79200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CustomShape 1"/>
          <p:cNvSpPr/>
          <p:nvPr/>
        </p:nvSpPr>
        <p:spPr>
          <a:xfrm>
            <a:off x="398160" y="4541040"/>
            <a:ext cx="2746080" cy="2234880"/>
          </a:xfrm>
          <a:prstGeom prst="rect">
            <a:avLst/>
          </a:prstGeom>
          <a:solidFill>
            <a:srgbClr val="4F81BD"/>
          </a:solidFill>
          <a:ln w="25560">
            <a:solidFill>
              <a:srgbClr val="4F81BD"/>
            </a:solidFill>
            <a:round/>
          </a:ln>
        </p:spPr>
        <p:txBody>
          <a:bodyPr lIns="269280" tIns="240120" rIns="269280" bIns="240120" anchor="ctr"/>
          <a:lstStyle/>
          <a:p>
            <a:pPr algn="ctr">
              <a:lnSpc>
                <a:spcPct val="90000"/>
              </a:lnSpc>
            </a:pPr>
            <a:r>
              <a:rPr lang="fr-FR" sz="1600" b="1">
                <a:solidFill>
                  <a:srgbClr val="FFFFFF"/>
                </a:solidFill>
                <a:latin typeface="Calibri"/>
              </a:rPr>
              <a:t>All infrastructure CONTROLLED BY MONITORING CENTERS AND PRESENT THROUGH THE PORTAL AT ALL POINTS OF COMPETENT USER</a:t>
            </a:r>
            <a:endParaRPr/>
          </a:p>
        </p:txBody>
      </p:sp>
      <p:sp>
        <p:nvSpPr>
          <p:cNvPr id="279" name="CustomShape 2"/>
          <p:cNvSpPr/>
          <p:nvPr/>
        </p:nvSpPr>
        <p:spPr>
          <a:xfrm>
            <a:off x="263160" y="6255720"/>
            <a:ext cx="262800" cy="258120"/>
          </a:xfrm>
          <a:prstGeom prst="hexagon">
            <a:avLst>
              <a:gd name="vf" fmla="val 115470"/>
              <a:gd name="vf" fmla="val 115470"/>
            </a:avLst>
          </a:prstGeom>
          <a:solidFill>
            <a:srgbClr val="FFFFFF"/>
          </a:solidFill>
          <a:ln w="25560">
            <a:solidFill>
              <a:srgbClr val="4F81BD"/>
            </a:solidFill>
            <a:round/>
          </a:ln>
        </p:spPr>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CustomShape 1"/>
          <p:cNvSpPr/>
          <p:nvPr/>
        </p:nvSpPr>
        <p:spPr>
          <a:xfrm>
            <a:off x="179640" y="1268640"/>
            <a:ext cx="3352320" cy="3352680"/>
          </a:xfrm>
          <a:prstGeom prst="ellipse">
            <a:avLst/>
          </a:prstGeom>
          <a:solidFill>
            <a:srgbClr val="4F81BD"/>
          </a:solidFill>
          <a:ln w="25560">
            <a:solidFill>
              <a:srgbClr val="FFFFFF"/>
            </a:solidFill>
            <a:round/>
          </a:ln>
        </p:spPr>
        <p:txBody>
          <a:bodyPr lIns="551880" tIns="551880" rIns="60840" bIns="60840" anchor="ctr"/>
          <a:lstStyle/>
          <a:p>
            <a:pPr algn="ctr">
              <a:lnSpc>
                <a:spcPct val="90000"/>
              </a:lnSpc>
            </a:pPr>
            <a:r>
              <a:rPr lang="fr-FR" sz="1600" b="1">
                <a:solidFill>
                  <a:srgbClr val="000000"/>
                </a:solidFill>
                <a:latin typeface="Calibri"/>
              </a:rPr>
              <a:t>THE FAMILY FARMS GENERATING PER FAMILY AND MAY BE DIFFERENT LANGUAGE OF THE OFFICIAL LANGUAGE OF THE NETWORK AND TIME CAN BE A THE FAMILY TO BELONG TO A DIFFERENT COUNTRY BY COUNTRY OF CITIZENSHIP OF THE APPLICATION AS.</a:t>
            </a:r>
            <a:endParaRPr/>
          </a:p>
        </p:txBody>
      </p:sp>
      <p:sp>
        <p:nvSpPr>
          <p:cNvPr id="316" name="CustomShape 2"/>
          <p:cNvSpPr/>
          <p:nvPr/>
        </p:nvSpPr>
        <p:spPr>
          <a:xfrm>
            <a:off x="2123640" y="3504960"/>
            <a:ext cx="3352320" cy="3352680"/>
          </a:xfrm>
          <a:prstGeom prst="ellipse">
            <a:avLst/>
          </a:prstGeom>
          <a:solidFill>
            <a:srgbClr val="4F81BD"/>
          </a:solidFill>
          <a:ln w="25560">
            <a:solidFill>
              <a:srgbClr val="FFFFFF"/>
            </a:solidFill>
            <a:round/>
          </a:ln>
        </p:spPr>
        <p:txBody>
          <a:bodyPr lIns="559800" tIns="559800" rIns="68760" bIns="68760" anchor="ctr"/>
          <a:lstStyle/>
          <a:p>
            <a:pPr algn="ctr">
              <a:lnSpc>
                <a:spcPct val="90000"/>
              </a:lnSpc>
            </a:pPr>
            <a:r>
              <a:rPr lang="fr-FR" b="1">
                <a:solidFill>
                  <a:srgbClr val="000000"/>
                </a:solidFill>
                <a:latin typeface="Calibri"/>
              </a:rPr>
              <a:t>IN THE CORE OF THE TOTAL SHOULD ALL men to be In the best case equal to all women</a:t>
            </a:r>
            <a:endParaRPr/>
          </a:p>
          <a:p>
            <a:pPr algn="ctr">
              <a:lnSpc>
                <a:spcPct val="90000"/>
              </a:lnSpc>
            </a:pPr>
            <a:r>
              <a:rPr lang="fr-FR" b="1">
                <a:solidFill>
                  <a:srgbClr val="000000"/>
                </a:solidFill>
                <a:latin typeface="Calibri"/>
              </a:rPr>
              <a:t>And at worst no more than 6 MEN TO 4 WOMEN.</a:t>
            </a:r>
            <a:endParaRPr/>
          </a:p>
        </p:txBody>
      </p:sp>
      <p:sp>
        <p:nvSpPr>
          <p:cNvPr id="317" name="CustomShape 3"/>
          <p:cNvSpPr/>
          <p:nvPr/>
        </p:nvSpPr>
        <p:spPr>
          <a:xfrm>
            <a:off x="3996000" y="1268640"/>
            <a:ext cx="3352320" cy="3352680"/>
          </a:xfrm>
          <a:prstGeom prst="ellipse">
            <a:avLst/>
          </a:prstGeom>
          <a:solidFill>
            <a:srgbClr val="4F81BD"/>
          </a:solidFill>
          <a:ln w="25560">
            <a:solidFill>
              <a:srgbClr val="FFFFFF"/>
            </a:solidFill>
            <a:round/>
          </a:ln>
        </p:spPr>
        <p:txBody>
          <a:bodyPr lIns="559800" tIns="559800" rIns="68760" bIns="68760" anchor="ctr"/>
          <a:lstStyle/>
          <a:p>
            <a:pPr algn="ctr">
              <a:lnSpc>
                <a:spcPct val="90000"/>
              </a:lnSpc>
            </a:pPr>
            <a:r>
              <a:rPr lang="fr-FR" b="1">
                <a:solidFill>
                  <a:srgbClr val="000000"/>
                </a:solidFill>
                <a:latin typeface="Calibri"/>
              </a:rPr>
              <a:t>IN CASE IS LESS THAN THE RATE OF SURVEY Men inserts FROM ANOTHER COUNTRY, AND THE SAME SHOULD BE LESS THAN THE PERCENTAGE OF WOMEN.</a:t>
            </a:r>
            <a:endParaRPr/>
          </a:p>
        </p:txBody>
      </p:sp>
      <p:sp>
        <p:nvSpPr>
          <p:cNvPr id="318" name="CustomShape 4"/>
          <p:cNvSpPr/>
          <p:nvPr/>
        </p:nvSpPr>
        <p:spPr>
          <a:xfrm>
            <a:off x="5775840" y="3504960"/>
            <a:ext cx="3352320" cy="3352680"/>
          </a:xfrm>
          <a:prstGeom prst="ellipse">
            <a:avLst/>
          </a:prstGeom>
          <a:solidFill>
            <a:srgbClr val="4F81BD"/>
          </a:solidFill>
          <a:ln w="25560">
            <a:solidFill>
              <a:srgbClr val="FFFFFF"/>
            </a:solidFill>
            <a:round/>
          </a:ln>
        </p:spPr>
        <p:txBody>
          <a:bodyPr lIns="559800" tIns="559800" rIns="68760" bIns="68760" anchor="ctr"/>
          <a:lstStyle/>
          <a:p>
            <a:pPr algn="ctr">
              <a:lnSpc>
                <a:spcPct val="90000"/>
              </a:lnSpc>
            </a:pPr>
            <a:r>
              <a:rPr lang="fr-FR" b="1">
                <a:solidFill>
                  <a:srgbClr val="000000"/>
                </a:solidFill>
                <a:latin typeface="Calibri"/>
              </a:rPr>
              <a:t>SAME TIME A RATE 10 TO 20% OF THE POPULATION SHOULD BE PERSONS WITH SPECIAL NEEDS, offenders, people with CULTURAL NEEDS AND PEOPLE WITH Antisocial Behaviors</a:t>
            </a:r>
            <a:endParaRPr/>
          </a:p>
        </p:txBody>
      </p:sp>
      <p:sp>
        <p:nvSpPr>
          <p:cNvPr id="319" name="TextShape 5"/>
          <p:cNvSpPr txBox="1"/>
          <p:nvPr/>
        </p:nvSpPr>
        <p:spPr>
          <a:xfrm>
            <a:off x="450360" y="34920"/>
            <a:ext cx="8229240" cy="1225440"/>
          </a:xfrm>
          <a:prstGeom prst="rect">
            <a:avLst/>
          </a:prstGeom>
        </p:spPr>
        <p:txBody>
          <a:bodyPr anchor="ctr"/>
          <a:lstStyle/>
          <a:p>
            <a:pPr algn="ctr">
              <a:lnSpc>
                <a:spcPct val="100000"/>
              </a:lnSpc>
            </a:pPr>
            <a:r>
              <a:rPr lang="el-GR" sz="6000" b="1">
                <a:solidFill>
                  <a:srgbClr val="000000"/>
                </a:solidFill>
                <a:latin typeface="Calibri"/>
              </a:rPr>
              <a:t>Assumption 2</a:t>
            </a:r>
            <a:endParaRPr/>
          </a:p>
        </p:txBody>
      </p:sp>
      <p:sp>
        <p:nvSpPr>
          <p:cNvPr id="320" name="CustomShape 6"/>
          <p:cNvSpPr/>
          <p:nvPr/>
        </p:nvSpPr>
        <p:spPr>
          <a:xfrm>
            <a:off x="467640" y="34920"/>
            <a:ext cx="8280720" cy="1233360"/>
          </a:xfrm>
          <a:prstGeom prst="frame">
            <a:avLst>
              <a:gd name="adj1" fmla="val 12500"/>
            </a:avLst>
          </a:prstGeom>
          <a:solidFill>
            <a:srgbClr val="4F81BD"/>
          </a:solidFill>
          <a:ln w="25560">
            <a:solidFill>
              <a:srgbClr val="3A5F8B"/>
            </a:solidFill>
            <a:round/>
          </a:ln>
        </p:spPr>
      </p:sp>
      <p:pic>
        <p:nvPicPr>
          <p:cNvPr id="321" name="Εικόνα 5"/>
          <p:cNvPicPr/>
          <p:nvPr/>
        </p:nvPicPr>
        <p:blipFill>
          <a:blip r:embed="rId2"/>
          <a:stretch>
            <a:fillRect/>
          </a:stretch>
        </p:blipFill>
        <p:spPr>
          <a:xfrm>
            <a:off x="2880" y="6006240"/>
            <a:ext cx="582840" cy="851400"/>
          </a:xfrm>
          <a:prstGeom prst="rect">
            <a:avLst/>
          </a:prstGeom>
        </p:spPr>
      </p:pic>
      <p:sp>
        <p:nvSpPr>
          <p:cNvPr id="322" name="CustomShape 7"/>
          <p:cNvSpPr/>
          <p:nvPr/>
        </p:nvSpPr>
        <p:spPr>
          <a:xfrm>
            <a:off x="79488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CustomShape 1"/>
          <p:cNvSpPr/>
          <p:nvPr/>
        </p:nvSpPr>
        <p:spPr>
          <a:xfrm>
            <a:off x="111960" y="44640"/>
            <a:ext cx="8920080" cy="1901160"/>
          </a:xfrm>
          <a:prstGeom prst="roundRect">
            <a:avLst>
              <a:gd name="adj" fmla="val 10000"/>
            </a:avLst>
          </a:prstGeom>
          <a:solidFill>
            <a:srgbClr val="FFFFFF"/>
          </a:solidFill>
          <a:ln w="25560">
            <a:solidFill>
              <a:srgbClr val="C0504D"/>
            </a:solidFill>
            <a:round/>
          </a:ln>
        </p:spPr>
        <p:txBody>
          <a:bodyPr lIns="261720" tIns="261720" rIns="205920" bIns="205920" anchor="ctr"/>
          <a:lstStyle/>
          <a:p>
            <a:pPr algn="ctr">
              <a:lnSpc>
                <a:spcPct val="90000"/>
              </a:lnSpc>
            </a:pPr>
            <a:r>
              <a:rPr lang="fr-FR" sz="5400" b="1">
                <a:solidFill>
                  <a:srgbClr val="FF0000"/>
                </a:solidFill>
                <a:latin typeface="Aharoni"/>
              </a:rPr>
              <a:t>SECURITY-PROTECTION OF POLICY</a:t>
            </a:r>
            <a:endParaRPr/>
          </a:p>
        </p:txBody>
      </p:sp>
      <p:sp>
        <p:nvSpPr>
          <p:cNvPr id="324" name="CustomShape 2"/>
          <p:cNvSpPr/>
          <p:nvPr/>
        </p:nvSpPr>
        <p:spPr>
          <a:xfrm>
            <a:off x="0" y="3399120"/>
            <a:ext cx="9143640" cy="1976040"/>
          </a:xfrm>
          <a:prstGeom prst="notchedRightArrow">
            <a:avLst>
              <a:gd name="adj1" fmla="val 50000"/>
              <a:gd name="adj2" fmla="val 50000"/>
            </a:avLst>
          </a:prstGeom>
          <a:gradFill>
            <a:gsLst>
              <a:gs pos="0">
                <a:srgbClr val="9CC745"/>
              </a:gs>
              <a:gs pos="50000">
                <a:srgbClr val="779637"/>
              </a:gs>
              <a:gs pos="100000">
                <a:srgbClr val="9CC745"/>
              </a:gs>
            </a:gsLst>
            <a:lin ang="16200000"/>
          </a:gradFill>
        </p:spPr>
      </p:sp>
      <p:sp>
        <p:nvSpPr>
          <p:cNvPr id="325" name="CustomShape 3"/>
          <p:cNvSpPr/>
          <p:nvPr/>
        </p:nvSpPr>
        <p:spPr>
          <a:xfrm>
            <a:off x="2880" y="1917000"/>
            <a:ext cx="3410640" cy="1976040"/>
          </a:xfrm>
          <a:prstGeom prst="rect">
            <a:avLst/>
          </a:prstGeom>
        </p:spPr>
        <p:txBody>
          <a:bodyPr lIns="120960" tIns="120960" rIns="120960" bIns="120960" anchor="b"/>
          <a:lstStyle/>
          <a:p>
            <a:pPr algn="ctr">
              <a:lnSpc>
                <a:spcPct val="90000"/>
              </a:lnSpc>
            </a:pPr>
            <a:r>
              <a:rPr lang="fr-FR" sz="1700" b="1">
                <a:solidFill>
                  <a:srgbClr val="000000"/>
                </a:solidFill>
                <a:latin typeface="Calibri"/>
              </a:rPr>
              <a:t>SECURITY PROJECT COVERED BY THE SAME MEMBERS THAT CREATE THE RULES FOR SAFETY AND DEFINING THE INSIDE AND COMPETENT TO KEEPING THE SAFETY OF ALL MEANS TO CORES </a:t>
            </a:r>
            <a:endParaRPr/>
          </a:p>
        </p:txBody>
      </p:sp>
      <p:sp>
        <p:nvSpPr>
          <p:cNvPr id="326" name="CustomShape 4"/>
          <p:cNvSpPr/>
          <p:nvPr/>
        </p:nvSpPr>
        <p:spPr>
          <a:xfrm>
            <a:off x="1461240" y="4140360"/>
            <a:ext cx="493920" cy="493920"/>
          </a:xfrm>
          <a:prstGeom prst="ellipse">
            <a:avLst/>
          </a:prstGeom>
          <a:solidFill>
            <a:srgbClr val="4F81BD"/>
          </a:solidFill>
          <a:ln w="25560">
            <a:solidFill>
              <a:srgbClr val="FFFFFF"/>
            </a:solidFill>
            <a:round/>
          </a:ln>
        </p:spPr>
      </p:sp>
      <p:sp>
        <p:nvSpPr>
          <p:cNvPr id="327" name="CustomShape 5"/>
          <p:cNvSpPr/>
          <p:nvPr/>
        </p:nvSpPr>
        <p:spPr>
          <a:xfrm>
            <a:off x="3471480" y="4881600"/>
            <a:ext cx="2213280" cy="1976040"/>
          </a:xfrm>
          <a:prstGeom prst="rect">
            <a:avLst/>
          </a:prstGeom>
        </p:spPr>
        <p:txBody>
          <a:bodyPr lIns="85320" tIns="85320" rIns="85320" bIns="85320"/>
          <a:lstStyle/>
          <a:p>
            <a:pPr algn="ctr">
              <a:lnSpc>
                <a:spcPct val="90000"/>
              </a:lnSpc>
            </a:pPr>
            <a:r>
              <a:rPr lang="fr-FR" sz="1200" b="1">
                <a:solidFill>
                  <a:srgbClr val="000000"/>
                </a:solidFill>
                <a:latin typeface="Calibri"/>
              </a:rPr>
              <a:t>The overall implementation of location PROGRAMME IS IN COOPERATION WITH THE UNIVERSITIES IN THE COUNTRY WHICH CAN BE THE TRAINERS RESEARCHERS THROUGH THE PROGRAM </a:t>
            </a:r>
            <a:endParaRPr/>
          </a:p>
          <a:p>
            <a:pPr algn="ctr">
              <a:lnSpc>
                <a:spcPct val="90000"/>
              </a:lnSpc>
            </a:pPr>
            <a:r>
              <a:rPr lang="fr-FR" sz="2000" b="1">
                <a:solidFill>
                  <a:srgbClr val="FF0000"/>
                </a:solidFill>
                <a:latin typeface="Calibri"/>
              </a:rPr>
              <a:t>The hope </a:t>
            </a:r>
            <a:endParaRPr/>
          </a:p>
        </p:txBody>
      </p:sp>
      <p:sp>
        <p:nvSpPr>
          <p:cNvPr id="328" name="CustomShape 6"/>
          <p:cNvSpPr/>
          <p:nvPr/>
        </p:nvSpPr>
        <p:spPr>
          <a:xfrm>
            <a:off x="4331160" y="4140360"/>
            <a:ext cx="493920" cy="493920"/>
          </a:xfrm>
          <a:prstGeom prst="ellipse">
            <a:avLst/>
          </a:prstGeom>
          <a:solidFill>
            <a:srgbClr val="4F81BD"/>
          </a:solidFill>
          <a:ln w="25560">
            <a:solidFill>
              <a:srgbClr val="FFFFFF"/>
            </a:solidFill>
            <a:round/>
          </a:ln>
        </p:spPr>
      </p:sp>
      <p:sp>
        <p:nvSpPr>
          <p:cNvPr id="329" name="CustomShape 7"/>
          <p:cNvSpPr/>
          <p:nvPr/>
        </p:nvSpPr>
        <p:spPr>
          <a:xfrm>
            <a:off x="5742360" y="1917000"/>
            <a:ext cx="2484000" cy="1976040"/>
          </a:xfrm>
          <a:prstGeom prst="rect">
            <a:avLst/>
          </a:prstGeom>
        </p:spPr>
        <p:txBody>
          <a:bodyPr lIns="113760" tIns="113760" rIns="113760" bIns="113760" anchor="b"/>
          <a:lstStyle/>
          <a:p>
            <a:pPr algn="ctr">
              <a:lnSpc>
                <a:spcPct val="90000"/>
              </a:lnSpc>
            </a:pPr>
            <a:r>
              <a:rPr lang="fr-FR" sz="1600" b="1">
                <a:solidFill>
                  <a:srgbClr val="000000"/>
                </a:solidFill>
                <a:latin typeface="Calibri"/>
              </a:rPr>
              <a:t>AND TO APPLY TO THE PILOT PROGRAMS IN CORE. </a:t>
            </a:r>
            <a:endParaRPr/>
          </a:p>
        </p:txBody>
      </p:sp>
      <p:sp>
        <p:nvSpPr>
          <p:cNvPr id="330" name="CustomShape 8"/>
          <p:cNvSpPr/>
          <p:nvPr/>
        </p:nvSpPr>
        <p:spPr>
          <a:xfrm>
            <a:off x="6737400" y="4140360"/>
            <a:ext cx="493920" cy="493920"/>
          </a:xfrm>
          <a:prstGeom prst="ellipse">
            <a:avLst/>
          </a:prstGeom>
          <a:solidFill>
            <a:srgbClr val="4F81BD"/>
          </a:solidFill>
          <a:ln w="25560">
            <a:solidFill>
              <a:srgbClr val="FFFFFF"/>
            </a:solidFill>
            <a:round/>
          </a:ln>
        </p:spPr>
      </p:sp>
      <p:pic>
        <p:nvPicPr>
          <p:cNvPr id="331" name="Εικόνα 5"/>
          <p:cNvPicPr/>
          <p:nvPr/>
        </p:nvPicPr>
        <p:blipFill>
          <a:blip r:embed="rId2"/>
          <a:stretch>
            <a:fillRect/>
          </a:stretch>
        </p:blipFill>
        <p:spPr>
          <a:xfrm>
            <a:off x="34920" y="6006240"/>
            <a:ext cx="582840" cy="851400"/>
          </a:xfrm>
          <a:prstGeom prst="rect">
            <a:avLst/>
          </a:prstGeom>
        </p:spPr>
      </p:pic>
      <p:sp>
        <p:nvSpPr>
          <p:cNvPr id="332" name="CustomShape 9"/>
          <p:cNvSpPr/>
          <p:nvPr/>
        </p:nvSpPr>
        <p:spPr>
          <a:xfrm>
            <a:off x="826560" y="630612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CustomShape 1"/>
          <p:cNvSpPr/>
          <p:nvPr/>
        </p:nvSpPr>
        <p:spPr>
          <a:xfrm>
            <a:off x="2526120" y="1424520"/>
            <a:ext cx="4283640" cy="2760480"/>
          </a:xfrm>
          <a:prstGeom prst="triangle">
            <a:avLst>
              <a:gd name="adj" fmla="val 50000"/>
            </a:avLst>
          </a:prstGeom>
          <a:solidFill>
            <a:srgbClr val="9BBB59"/>
          </a:solidFill>
          <a:ln w="25560">
            <a:solidFill>
              <a:srgbClr val="728A41"/>
            </a:solidFill>
            <a:round/>
          </a:ln>
        </p:spPr>
        <p:txBody>
          <a:bodyPr lIns="1131840" tIns="1441440" rIns="60840" bIns="60840" anchor="ctr"/>
          <a:lstStyle/>
          <a:p>
            <a:pPr algn="ctr">
              <a:lnSpc>
                <a:spcPct val="90000"/>
              </a:lnSpc>
            </a:pPr>
            <a:r>
              <a:rPr lang="fr-FR" sz="1600" b="1">
                <a:solidFill>
                  <a:srgbClr val="FFFF00"/>
                </a:solidFill>
                <a:latin typeface="Calibri"/>
              </a:rPr>
              <a:t>EDUCATION AND TRAINING IS WIDELY USED IN ALL THE LANGUAGES IN THE CELLS WITH Educational BY LANGUAGE AND PER CORE</a:t>
            </a:r>
            <a:endParaRPr/>
          </a:p>
        </p:txBody>
      </p:sp>
      <p:sp>
        <p:nvSpPr>
          <p:cNvPr id="334" name="CustomShape 2"/>
          <p:cNvSpPr/>
          <p:nvPr/>
        </p:nvSpPr>
        <p:spPr>
          <a:xfrm>
            <a:off x="0" y="2314440"/>
            <a:ext cx="3942000" cy="4580640"/>
          </a:xfrm>
          <a:prstGeom prst="triangle">
            <a:avLst>
              <a:gd name="adj" fmla="val 50000"/>
            </a:avLst>
          </a:prstGeom>
          <a:solidFill>
            <a:srgbClr val="C0504D"/>
          </a:solidFill>
          <a:ln w="38160">
            <a:solidFill>
              <a:srgbClr val="FFFFFF"/>
            </a:solidFill>
            <a:round/>
          </a:ln>
        </p:spPr>
        <p:txBody>
          <a:bodyPr lIns="1054440" tIns="2359440" rIns="68760" bIns="68760" anchor="ctr"/>
          <a:lstStyle/>
          <a:p>
            <a:pPr algn="ctr">
              <a:lnSpc>
                <a:spcPct val="90000"/>
              </a:lnSpc>
            </a:pPr>
            <a:r>
              <a:rPr lang="fr-FR" b="1">
                <a:solidFill>
                  <a:srgbClr val="FFFFFF"/>
                </a:solidFill>
                <a:latin typeface="Calibri"/>
              </a:rPr>
              <a:t>THE RELIGIOUS FREEDOM MEANS SETTING IN THE ZONE OF SERVICES</a:t>
            </a:r>
            <a:endParaRPr/>
          </a:p>
        </p:txBody>
      </p:sp>
      <p:sp>
        <p:nvSpPr>
          <p:cNvPr id="335" name="CustomShape 3"/>
          <p:cNvSpPr/>
          <p:nvPr/>
        </p:nvSpPr>
        <p:spPr>
          <a:xfrm rot="10800000">
            <a:off x="2617920" y="4258800"/>
            <a:ext cx="4087440" cy="2296440"/>
          </a:xfrm>
          <a:prstGeom prst="triangle">
            <a:avLst>
              <a:gd name="adj" fmla="val 50000"/>
            </a:avLst>
          </a:prstGeom>
          <a:solidFill>
            <a:srgbClr val="000000"/>
          </a:solidFill>
          <a:ln w="25560">
            <a:solidFill>
              <a:srgbClr val="000000"/>
            </a:solidFill>
            <a:round/>
          </a:ln>
        </p:spPr>
        <p:txBody>
          <a:bodyPr lIns="1060200" tIns="38160" rIns="38160" bIns="38160" anchor="ctr"/>
          <a:lstStyle/>
          <a:p>
            <a:pPr algn="ctr">
              <a:lnSpc>
                <a:spcPct val="90000"/>
              </a:lnSpc>
            </a:pPr>
            <a:endParaRPr/>
          </a:p>
          <a:p>
            <a:pPr algn="ctr">
              <a:lnSpc>
                <a:spcPct val="90000"/>
              </a:lnSpc>
            </a:pPr>
            <a:endParaRPr/>
          </a:p>
          <a:p>
            <a:pPr algn="ctr">
              <a:lnSpc>
                <a:spcPct val="90000"/>
              </a:lnSpc>
            </a:pPr>
            <a:r>
              <a:rPr lang="fr-FR" sz="1400" b="1">
                <a:solidFill>
                  <a:srgbClr val="FFFFFF"/>
                </a:solidFill>
                <a:latin typeface="Calibri"/>
              </a:rPr>
              <a:t>CREATION OF an equal number of temples with EXISTING RELIGIONS BY CORE and an equal number RELIGIOUS WORKERS BY TEMPLE</a:t>
            </a:r>
            <a:r>
              <a:rPr lang="fr-FR" sz="1200" b="1">
                <a:solidFill>
                  <a:srgbClr val="FFFFFF"/>
                </a:solidFill>
                <a:latin typeface="Calibri"/>
              </a:rPr>
              <a:t>.</a:t>
            </a:r>
            <a:endParaRPr/>
          </a:p>
        </p:txBody>
      </p:sp>
      <p:sp>
        <p:nvSpPr>
          <p:cNvPr id="336" name="CustomShape 4"/>
          <p:cNvSpPr/>
          <p:nvPr/>
        </p:nvSpPr>
        <p:spPr>
          <a:xfrm>
            <a:off x="5593320" y="2627280"/>
            <a:ext cx="3442680" cy="4113360"/>
          </a:xfrm>
          <a:prstGeom prst="triangle">
            <a:avLst>
              <a:gd name="adj" fmla="val 50000"/>
            </a:avLst>
          </a:prstGeom>
          <a:gradFill>
            <a:gsLst>
              <a:gs pos="0">
                <a:srgbClr val="7B57A7"/>
              </a:gs>
              <a:gs pos="50000">
                <a:srgbClr val="5E437F"/>
              </a:gs>
              <a:gs pos="100000">
                <a:srgbClr val="7B57A7"/>
              </a:gs>
            </a:gsLst>
            <a:lin ang="16200000"/>
          </a:gradFill>
          <a:ln w="9360">
            <a:solidFill>
              <a:srgbClr val="7D5FA0"/>
            </a:solidFill>
            <a:round/>
          </a:ln>
        </p:spPr>
        <p:txBody>
          <a:bodyPr lIns="906480" tIns="2102760" rIns="45720" anchor="ctr"/>
          <a:lstStyle/>
          <a:p>
            <a:pPr algn="ctr">
              <a:lnSpc>
                <a:spcPct val="90000"/>
              </a:lnSpc>
            </a:pPr>
            <a:r>
              <a:rPr lang="fr-FR" sz="1200" b="1">
                <a:solidFill>
                  <a:srgbClr val="FFFFFF"/>
                </a:solidFill>
                <a:latin typeface="Calibri"/>
              </a:rPr>
              <a:t>ALL THE FUNCTIONS BY RELIGION transported live THROUGH PORTAL TO THE CORRESPONDING BY RELIGION of religious WHO HAS THE ABILITY TO HAVE ACCESSING EITHER VIA THE INTERNET OR VIA TV OR VIA RADIO OR LIVE THROUGH PRESENCE IN TEMPLE</a:t>
            </a:r>
            <a:r>
              <a:rPr lang="fr-FR" sz="1050" b="1">
                <a:solidFill>
                  <a:srgbClr val="FFFFFF"/>
                </a:solidFill>
                <a:latin typeface="Calibri"/>
              </a:rPr>
              <a:t>.</a:t>
            </a:r>
            <a:endParaRPr/>
          </a:p>
        </p:txBody>
      </p:sp>
      <p:sp>
        <p:nvSpPr>
          <p:cNvPr id="337" name="CustomShape 5"/>
          <p:cNvSpPr/>
          <p:nvPr/>
        </p:nvSpPr>
        <p:spPr>
          <a:xfrm rot="10800000">
            <a:off x="1044000" y="333000"/>
            <a:ext cx="2539080" cy="1278720"/>
          </a:xfrm>
          <a:prstGeom prst="homePlate">
            <a:avLst>
              <a:gd name="adj" fmla="val 50000"/>
            </a:avLst>
          </a:prstGeom>
          <a:solidFill>
            <a:srgbClr val="4F81BD"/>
          </a:solidFill>
        </p:spPr>
        <p:txBody>
          <a:bodyPr lIns="525960" tIns="110520" rIns="564120" bIns="110520" anchor="ctr"/>
          <a:lstStyle/>
          <a:p>
            <a:pPr algn="ctr">
              <a:lnSpc>
                <a:spcPct val="90000"/>
              </a:lnSpc>
            </a:pPr>
            <a:r>
              <a:rPr lang="fr-FR" sz="2900">
                <a:solidFill>
                  <a:srgbClr val="FFFFFF"/>
                </a:solidFill>
                <a:latin typeface="Calibri"/>
              </a:rPr>
              <a:t>RELIGION</a:t>
            </a:r>
            <a:endParaRPr/>
          </a:p>
        </p:txBody>
      </p:sp>
      <p:sp>
        <p:nvSpPr>
          <p:cNvPr id="338" name="CustomShape 6"/>
          <p:cNvSpPr/>
          <p:nvPr/>
        </p:nvSpPr>
        <p:spPr>
          <a:xfrm>
            <a:off x="107640" y="0"/>
            <a:ext cx="1671840" cy="1689840"/>
          </a:xfrm>
          <a:prstGeom prst="ellipse">
            <a:avLst/>
          </a:prstGeom>
          <a:blipFill>
            <a:blip r:embed="rId2"/>
            <a:stretch>
              <a:fillRect/>
            </a:stretch>
          </a:blipFill>
        </p:spPr>
      </p:sp>
      <p:sp>
        <p:nvSpPr>
          <p:cNvPr id="339" name="CustomShape 7"/>
          <p:cNvSpPr/>
          <p:nvPr/>
        </p:nvSpPr>
        <p:spPr>
          <a:xfrm>
            <a:off x="5076000" y="260640"/>
            <a:ext cx="2479680" cy="1261800"/>
          </a:xfrm>
          <a:prstGeom prst="roundRect">
            <a:avLst>
              <a:gd name="adj" fmla="val 16667"/>
            </a:avLst>
          </a:prstGeom>
          <a:gradFill>
            <a:gsLst>
              <a:gs pos="0">
                <a:srgbClr val="E5EFFF"/>
              </a:gs>
              <a:gs pos="50000">
                <a:srgbClr val="A4C1FF"/>
              </a:gs>
              <a:gs pos="100000">
                <a:srgbClr val="E5EFFF"/>
              </a:gs>
            </a:gsLst>
            <a:lin ang="16200000"/>
          </a:gradFill>
        </p:spPr>
      </p:sp>
      <p:sp>
        <p:nvSpPr>
          <p:cNvPr id="340" name="CustomShape 8"/>
          <p:cNvSpPr/>
          <p:nvPr/>
        </p:nvSpPr>
        <p:spPr>
          <a:xfrm>
            <a:off x="4788000" y="404640"/>
            <a:ext cx="2901960" cy="1157040"/>
          </a:xfrm>
          <a:prstGeom prst="rect">
            <a:avLst/>
          </a:prstGeom>
        </p:spPr>
        <p:txBody>
          <a:bodyPr lIns="199080" tIns="71280" rIns="71280" bIns="71280" anchor="ctr"/>
          <a:lstStyle/>
          <a:p>
            <a:pPr>
              <a:lnSpc>
                <a:spcPct val="90000"/>
              </a:lnSpc>
            </a:pPr>
            <a:r>
              <a:rPr lang="fr-FR" sz="2800" b="1">
                <a:solidFill>
                  <a:srgbClr val="FFFF00"/>
                </a:solidFill>
                <a:latin typeface="Calibri"/>
              </a:rPr>
              <a:t>     EDUCATION</a:t>
            </a:r>
            <a:endParaRPr/>
          </a:p>
        </p:txBody>
      </p:sp>
      <p:sp>
        <p:nvSpPr>
          <p:cNvPr id="341" name="CustomShape 9"/>
          <p:cNvSpPr/>
          <p:nvPr/>
        </p:nvSpPr>
        <p:spPr>
          <a:xfrm>
            <a:off x="7164360" y="188640"/>
            <a:ext cx="1562400" cy="1496160"/>
          </a:xfrm>
          <a:prstGeom prst="ellipse">
            <a:avLst/>
          </a:prstGeom>
          <a:blipFill>
            <a:blip r:embed="rId3"/>
            <a:stretch>
              <a:fillRect/>
            </a:stretch>
          </a:blipFill>
          <a:ln w="9360">
            <a:solidFill>
              <a:srgbClr val="FFFFFF"/>
            </a:solidFill>
            <a:round/>
          </a:ln>
        </p:spPr>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 name="CustomShape 1"/>
          <p:cNvSpPr/>
          <p:nvPr/>
        </p:nvSpPr>
        <p:spPr>
          <a:xfrm>
            <a:off x="3348000" y="764640"/>
            <a:ext cx="2448000" cy="707400"/>
          </a:xfrm>
          <a:prstGeom prst="rect">
            <a:avLst/>
          </a:prstGeom>
        </p:spPr>
        <p:txBody>
          <a:bodyPr lIns="17640" tIns="17640" rIns="17640" bIns="17640" anchor="ctr"/>
          <a:lstStyle/>
          <a:p>
            <a:pPr algn="ctr">
              <a:lnSpc>
                <a:spcPct val="90000"/>
              </a:lnSpc>
            </a:pPr>
            <a:r>
              <a:rPr lang="fr-FR" sz="1400" b="1">
                <a:solidFill>
                  <a:srgbClr val="0D0D0D"/>
                </a:solidFill>
                <a:latin typeface="Calibri"/>
              </a:rPr>
              <a:t>NETWORKS</a:t>
            </a:r>
            <a:endParaRPr/>
          </a:p>
          <a:p>
            <a:pPr algn="ctr">
              <a:lnSpc>
                <a:spcPct val="90000"/>
              </a:lnSpc>
            </a:pPr>
            <a:r>
              <a:rPr lang="fr-FR" sz="1400" b="1">
                <a:solidFill>
                  <a:srgbClr val="000000"/>
                </a:solidFill>
                <a:latin typeface="Calibri"/>
              </a:rPr>
              <a:t>AND</a:t>
            </a:r>
            <a:endParaRPr/>
          </a:p>
          <a:p>
            <a:pPr algn="ctr">
              <a:lnSpc>
                <a:spcPct val="90000"/>
              </a:lnSpc>
            </a:pPr>
            <a:r>
              <a:rPr lang="fr-FR" sz="1400" b="1">
                <a:solidFill>
                  <a:srgbClr val="000000"/>
                </a:solidFill>
                <a:latin typeface="Calibri"/>
              </a:rPr>
              <a:t>TIME UNITS</a:t>
            </a:r>
            <a:endParaRPr/>
          </a:p>
        </p:txBody>
      </p:sp>
      <p:sp>
        <p:nvSpPr>
          <p:cNvPr id="343" name="CustomShape 2"/>
          <p:cNvSpPr/>
          <p:nvPr/>
        </p:nvSpPr>
        <p:spPr>
          <a:xfrm>
            <a:off x="3516120" y="560160"/>
            <a:ext cx="167400" cy="167400"/>
          </a:xfrm>
          <a:prstGeom prst="ellipse">
            <a:avLst/>
          </a:prstGeom>
          <a:solidFill>
            <a:srgbClr val="4F81BD"/>
          </a:solidFill>
          <a:ln w="25560">
            <a:solidFill>
              <a:srgbClr val="FFFFFF"/>
            </a:solidFill>
            <a:round/>
          </a:ln>
        </p:spPr>
      </p:sp>
      <p:sp>
        <p:nvSpPr>
          <p:cNvPr id="344" name="CustomShape 3"/>
          <p:cNvSpPr/>
          <p:nvPr/>
        </p:nvSpPr>
        <p:spPr>
          <a:xfrm>
            <a:off x="3633480" y="325800"/>
            <a:ext cx="167400" cy="167400"/>
          </a:xfrm>
          <a:prstGeom prst="ellipse">
            <a:avLst/>
          </a:prstGeom>
          <a:solidFill>
            <a:srgbClr val="4F81BD"/>
          </a:solidFill>
          <a:ln w="25560">
            <a:solidFill>
              <a:srgbClr val="FFFFFF"/>
            </a:solidFill>
            <a:round/>
          </a:ln>
        </p:spPr>
      </p:sp>
      <p:sp>
        <p:nvSpPr>
          <p:cNvPr id="345" name="CustomShape 4"/>
          <p:cNvSpPr/>
          <p:nvPr/>
        </p:nvSpPr>
        <p:spPr>
          <a:xfrm>
            <a:off x="3915000" y="372600"/>
            <a:ext cx="263160" cy="263160"/>
          </a:xfrm>
          <a:prstGeom prst="ellipse">
            <a:avLst/>
          </a:prstGeom>
          <a:solidFill>
            <a:srgbClr val="4F81BD"/>
          </a:solidFill>
          <a:ln w="25560">
            <a:solidFill>
              <a:srgbClr val="FFFFFF"/>
            </a:solidFill>
            <a:round/>
          </a:ln>
        </p:spPr>
      </p:sp>
      <p:sp>
        <p:nvSpPr>
          <p:cNvPr id="346" name="CustomShape 5"/>
          <p:cNvSpPr/>
          <p:nvPr/>
        </p:nvSpPr>
        <p:spPr>
          <a:xfrm>
            <a:off x="4149720" y="114480"/>
            <a:ext cx="167400" cy="167400"/>
          </a:xfrm>
          <a:prstGeom prst="ellipse">
            <a:avLst/>
          </a:prstGeom>
          <a:solidFill>
            <a:srgbClr val="4F81BD"/>
          </a:solidFill>
          <a:ln w="25560">
            <a:solidFill>
              <a:srgbClr val="FFFFFF"/>
            </a:solidFill>
            <a:round/>
          </a:ln>
        </p:spPr>
      </p:sp>
      <p:sp>
        <p:nvSpPr>
          <p:cNvPr id="347" name="CustomShape 6"/>
          <p:cNvSpPr/>
          <p:nvPr/>
        </p:nvSpPr>
        <p:spPr>
          <a:xfrm>
            <a:off x="4454640" y="20520"/>
            <a:ext cx="167400" cy="167400"/>
          </a:xfrm>
          <a:prstGeom prst="ellipse">
            <a:avLst/>
          </a:prstGeom>
          <a:solidFill>
            <a:srgbClr val="4F81BD"/>
          </a:solidFill>
          <a:ln w="25560">
            <a:solidFill>
              <a:srgbClr val="FFFFFF"/>
            </a:solidFill>
            <a:round/>
          </a:ln>
        </p:spPr>
      </p:sp>
      <p:sp>
        <p:nvSpPr>
          <p:cNvPr id="348" name="CustomShape 7"/>
          <p:cNvSpPr/>
          <p:nvPr/>
        </p:nvSpPr>
        <p:spPr>
          <a:xfrm>
            <a:off x="4830120" y="184680"/>
            <a:ext cx="167400" cy="167400"/>
          </a:xfrm>
          <a:prstGeom prst="ellipse">
            <a:avLst/>
          </a:prstGeom>
          <a:solidFill>
            <a:srgbClr val="4F81BD"/>
          </a:solidFill>
          <a:ln w="25560">
            <a:solidFill>
              <a:srgbClr val="FFFFFF"/>
            </a:solidFill>
            <a:round/>
          </a:ln>
        </p:spPr>
      </p:sp>
      <p:sp>
        <p:nvSpPr>
          <p:cNvPr id="349" name="CustomShape 8"/>
          <p:cNvSpPr/>
          <p:nvPr/>
        </p:nvSpPr>
        <p:spPr>
          <a:xfrm>
            <a:off x="5064840" y="302040"/>
            <a:ext cx="263160" cy="263160"/>
          </a:xfrm>
          <a:prstGeom prst="ellipse">
            <a:avLst/>
          </a:prstGeom>
          <a:solidFill>
            <a:srgbClr val="4F81BD"/>
          </a:solidFill>
          <a:ln w="25560">
            <a:solidFill>
              <a:srgbClr val="FFFFFF"/>
            </a:solidFill>
            <a:round/>
          </a:ln>
        </p:spPr>
      </p:sp>
      <p:sp>
        <p:nvSpPr>
          <p:cNvPr id="350" name="CustomShape 9"/>
          <p:cNvSpPr/>
          <p:nvPr/>
        </p:nvSpPr>
        <p:spPr>
          <a:xfrm>
            <a:off x="5393160" y="560160"/>
            <a:ext cx="167400" cy="167400"/>
          </a:xfrm>
          <a:prstGeom prst="ellipse">
            <a:avLst/>
          </a:prstGeom>
          <a:solidFill>
            <a:srgbClr val="4F81BD"/>
          </a:solidFill>
          <a:ln w="25560">
            <a:solidFill>
              <a:srgbClr val="FFFFFF"/>
            </a:solidFill>
            <a:round/>
          </a:ln>
        </p:spPr>
      </p:sp>
      <p:sp>
        <p:nvSpPr>
          <p:cNvPr id="351" name="CustomShape 10"/>
          <p:cNvSpPr/>
          <p:nvPr/>
        </p:nvSpPr>
        <p:spPr>
          <a:xfrm>
            <a:off x="5533920" y="818280"/>
            <a:ext cx="167400" cy="167400"/>
          </a:xfrm>
          <a:prstGeom prst="ellipse">
            <a:avLst/>
          </a:prstGeom>
          <a:solidFill>
            <a:srgbClr val="4F81BD"/>
          </a:solidFill>
          <a:ln w="25560">
            <a:solidFill>
              <a:srgbClr val="FFFFFF"/>
            </a:solidFill>
            <a:round/>
          </a:ln>
        </p:spPr>
      </p:sp>
      <p:sp>
        <p:nvSpPr>
          <p:cNvPr id="352" name="CustomShape 11"/>
          <p:cNvSpPr/>
          <p:nvPr/>
        </p:nvSpPr>
        <p:spPr>
          <a:xfrm>
            <a:off x="4313880" y="325800"/>
            <a:ext cx="430560" cy="430560"/>
          </a:xfrm>
          <a:prstGeom prst="ellipse">
            <a:avLst/>
          </a:prstGeom>
          <a:solidFill>
            <a:srgbClr val="4F81BD"/>
          </a:solidFill>
          <a:ln w="25560">
            <a:solidFill>
              <a:srgbClr val="FFFFFF"/>
            </a:solidFill>
            <a:round/>
          </a:ln>
        </p:spPr>
      </p:sp>
      <p:sp>
        <p:nvSpPr>
          <p:cNvPr id="353" name="CustomShape 12"/>
          <p:cNvSpPr/>
          <p:nvPr/>
        </p:nvSpPr>
        <p:spPr>
          <a:xfrm>
            <a:off x="3398760" y="1217160"/>
            <a:ext cx="167400" cy="167400"/>
          </a:xfrm>
          <a:prstGeom prst="ellipse">
            <a:avLst/>
          </a:prstGeom>
          <a:solidFill>
            <a:srgbClr val="4F81BD"/>
          </a:solidFill>
          <a:ln w="25560">
            <a:solidFill>
              <a:srgbClr val="FFFFFF"/>
            </a:solidFill>
            <a:round/>
          </a:ln>
        </p:spPr>
      </p:sp>
      <p:sp>
        <p:nvSpPr>
          <p:cNvPr id="354" name="CustomShape 13"/>
          <p:cNvSpPr/>
          <p:nvPr/>
        </p:nvSpPr>
        <p:spPr>
          <a:xfrm>
            <a:off x="3539520" y="1428480"/>
            <a:ext cx="263160" cy="263160"/>
          </a:xfrm>
          <a:prstGeom prst="ellipse">
            <a:avLst/>
          </a:prstGeom>
          <a:solidFill>
            <a:srgbClr val="4F81BD"/>
          </a:solidFill>
          <a:ln w="25560">
            <a:solidFill>
              <a:srgbClr val="FFFFFF"/>
            </a:solidFill>
            <a:round/>
          </a:ln>
        </p:spPr>
      </p:sp>
      <p:sp>
        <p:nvSpPr>
          <p:cNvPr id="355" name="CustomShape 14"/>
          <p:cNvSpPr/>
          <p:nvPr/>
        </p:nvSpPr>
        <p:spPr>
          <a:xfrm>
            <a:off x="3891600" y="1616040"/>
            <a:ext cx="382680" cy="382680"/>
          </a:xfrm>
          <a:prstGeom prst="ellipse">
            <a:avLst/>
          </a:prstGeom>
          <a:solidFill>
            <a:srgbClr val="4F81BD"/>
          </a:solidFill>
          <a:ln w="25560">
            <a:solidFill>
              <a:srgbClr val="FFFFFF"/>
            </a:solidFill>
            <a:round/>
          </a:ln>
        </p:spPr>
      </p:sp>
      <p:sp>
        <p:nvSpPr>
          <p:cNvPr id="356" name="CustomShape 15"/>
          <p:cNvSpPr/>
          <p:nvPr/>
        </p:nvSpPr>
        <p:spPr>
          <a:xfrm>
            <a:off x="4384440" y="1921320"/>
            <a:ext cx="167400" cy="167400"/>
          </a:xfrm>
          <a:prstGeom prst="ellipse">
            <a:avLst/>
          </a:prstGeom>
          <a:solidFill>
            <a:srgbClr val="4F81BD"/>
          </a:solidFill>
          <a:ln w="25560">
            <a:solidFill>
              <a:srgbClr val="FFFFFF"/>
            </a:solidFill>
            <a:round/>
          </a:ln>
        </p:spPr>
      </p:sp>
      <p:sp>
        <p:nvSpPr>
          <p:cNvPr id="357" name="CustomShape 16"/>
          <p:cNvSpPr/>
          <p:nvPr/>
        </p:nvSpPr>
        <p:spPr>
          <a:xfrm>
            <a:off x="4478040" y="1616040"/>
            <a:ext cx="263160" cy="263160"/>
          </a:xfrm>
          <a:prstGeom prst="ellipse">
            <a:avLst/>
          </a:prstGeom>
          <a:solidFill>
            <a:srgbClr val="4F81BD"/>
          </a:solidFill>
          <a:ln w="25560">
            <a:solidFill>
              <a:srgbClr val="FFFFFF"/>
            </a:solidFill>
            <a:round/>
          </a:ln>
        </p:spPr>
      </p:sp>
      <p:sp>
        <p:nvSpPr>
          <p:cNvPr id="358" name="CustomShape 17"/>
          <p:cNvSpPr/>
          <p:nvPr/>
        </p:nvSpPr>
        <p:spPr>
          <a:xfrm>
            <a:off x="4712760" y="1944720"/>
            <a:ext cx="167400" cy="167400"/>
          </a:xfrm>
          <a:prstGeom prst="ellipse">
            <a:avLst/>
          </a:prstGeom>
          <a:solidFill>
            <a:srgbClr val="4F81BD"/>
          </a:solidFill>
          <a:ln w="25560">
            <a:solidFill>
              <a:srgbClr val="FFFFFF"/>
            </a:solidFill>
            <a:round/>
          </a:ln>
        </p:spPr>
      </p:sp>
      <p:sp>
        <p:nvSpPr>
          <p:cNvPr id="359" name="CustomShape 18"/>
          <p:cNvSpPr/>
          <p:nvPr/>
        </p:nvSpPr>
        <p:spPr>
          <a:xfrm>
            <a:off x="4924080" y="1569240"/>
            <a:ext cx="382680" cy="382680"/>
          </a:xfrm>
          <a:prstGeom prst="ellipse">
            <a:avLst/>
          </a:prstGeom>
          <a:solidFill>
            <a:srgbClr val="4F81BD"/>
          </a:solidFill>
          <a:ln w="25560">
            <a:solidFill>
              <a:srgbClr val="FFFFFF"/>
            </a:solidFill>
            <a:round/>
          </a:ln>
        </p:spPr>
      </p:sp>
      <p:sp>
        <p:nvSpPr>
          <p:cNvPr id="360" name="CustomShape 19"/>
          <p:cNvSpPr/>
          <p:nvPr/>
        </p:nvSpPr>
        <p:spPr>
          <a:xfrm>
            <a:off x="5440320" y="1475280"/>
            <a:ext cx="263160" cy="263160"/>
          </a:xfrm>
          <a:prstGeom prst="ellipse">
            <a:avLst/>
          </a:prstGeom>
          <a:solidFill>
            <a:srgbClr val="4F81BD"/>
          </a:solidFill>
          <a:ln w="25560">
            <a:solidFill>
              <a:srgbClr val="FFFFFF"/>
            </a:solidFill>
            <a:round/>
          </a:ln>
        </p:spPr>
      </p:sp>
      <p:sp>
        <p:nvSpPr>
          <p:cNvPr id="361" name="CustomShape 20"/>
          <p:cNvSpPr/>
          <p:nvPr/>
        </p:nvSpPr>
        <p:spPr>
          <a:xfrm>
            <a:off x="179640" y="2133000"/>
            <a:ext cx="8856720" cy="4608000"/>
          </a:xfrm>
          <a:prstGeom prst="bevel">
            <a:avLst>
              <a:gd name="adj" fmla="val 12500"/>
            </a:avLst>
          </a:prstGeom>
          <a:solidFill>
            <a:srgbClr val="4F81BD"/>
          </a:solidFill>
          <a:ln w="25560">
            <a:solidFill>
              <a:srgbClr val="3A5F8B"/>
            </a:solidFill>
            <a:round/>
          </a:ln>
        </p:spPr>
        <p:txBody>
          <a:bodyPr lIns="90000" tIns="45000" rIns="90000" bIns="45000" anchor="ctr"/>
          <a:lstStyle/>
          <a:p>
            <a:pPr>
              <a:lnSpc>
                <a:spcPct val="80000"/>
              </a:lnSpc>
            </a:pPr>
            <a:r>
              <a:rPr lang="fr-FR" sz="1600" b="1">
                <a:solidFill>
                  <a:srgbClr val="FFFFFF"/>
                </a:solidFill>
                <a:latin typeface="Calibri"/>
              </a:rPr>
              <a:t>THE TOTAL OF BUILDINGS INFRASTRUCTURES ASSOCIATED WITH THE TOTAL OF</a:t>
            </a:r>
            <a:endParaRPr/>
          </a:p>
          <a:p>
            <a:pPr>
              <a:lnSpc>
                <a:spcPct val="80000"/>
              </a:lnSpc>
            </a:pPr>
            <a:r>
              <a:rPr lang="fr-FR" sz="1600" b="1">
                <a:solidFill>
                  <a:srgbClr val="FFFFFF"/>
                </a:solidFill>
                <a:latin typeface="Calibri"/>
              </a:rPr>
              <a:t>INSIDE THE CORE INFRASTRUCTURES WITH NETWORK CONTROLLED BY THE CENTRAL COMPUTER AND WHICH ARE CHARGED UNITS CARD UNIT CONSUMER IN RELATION WITH THE USE OF THE NETWORK.</a:t>
            </a:r>
            <a:endParaRPr/>
          </a:p>
          <a:p>
            <a:pPr>
              <a:lnSpc>
                <a:spcPct val="80000"/>
              </a:lnSpc>
            </a:pPr>
            <a:r>
              <a:rPr lang="fr-FR" sz="1600" b="1">
                <a:solidFill>
                  <a:srgbClr val="FFFFFF"/>
                </a:solidFill>
                <a:latin typeface="Calibri"/>
              </a:rPr>
              <a:t>Similarly, the CONSUMER DEBT UNITS TO NETWORK INFRASTRUCTURES IN RELATION WITH THE SERVICE REASON THE COMPETENCE OF, IN THE CONTROL OF NETWORK.</a:t>
            </a:r>
            <a:endParaRPr/>
          </a:p>
          <a:p>
            <a:pPr>
              <a:lnSpc>
                <a:spcPct val="80000"/>
              </a:lnSpc>
            </a:pPr>
            <a:r>
              <a:rPr lang="fr-FR" sz="1600" b="1" u="sng">
                <a:solidFill>
                  <a:srgbClr val="0D0D0D"/>
                </a:solidFill>
                <a:latin typeface="Calibri"/>
              </a:rPr>
              <a:t>EACH MANUFACTURER OF SERVICE collects TIME UNITS FROM</a:t>
            </a:r>
            <a:r>
              <a:rPr lang="fr-FR" sz="1600" b="1" u="sng">
                <a:solidFill>
                  <a:srgbClr val="FFFFFF"/>
                </a:solidFill>
                <a:latin typeface="Calibri"/>
              </a:rPr>
              <a:t>,</a:t>
            </a:r>
            <a:endParaRPr/>
          </a:p>
          <a:p>
            <a:pPr>
              <a:lnSpc>
                <a:spcPct val="80000"/>
              </a:lnSpc>
            </a:pPr>
            <a:r>
              <a:rPr lang="fr-FR" sz="1600" b="1">
                <a:solidFill>
                  <a:srgbClr val="FFFFFF"/>
                </a:solidFill>
                <a:latin typeface="Calibri"/>
              </a:rPr>
              <a:t>A CONSUMER SERVICE</a:t>
            </a:r>
            <a:endParaRPr/>
          </a:p>
          <a:p>
            <a:pPr>
              <a:lnSpc>
                <a:spcPct val="80000"/>
              </a:lnSpc>
            </a:pPr>
            <a:r>
              <a:rPr lang="fr-FR" sz="1600" b="1">
                <a:solidFill>
                  <a:srgbClr val="FFFFFF"/>
                </a:solidFill>
                <a:latin typeface="Calibri"/>
              </a:rPr>
              <a:t>B. THE NETWORK SUPPORT DURING THE CHECKS TO MAKE IT REASON TO COMPETENCE</a:t>
            </a:r>
            <a:endParaRPr/>
          </a:p>
          <a:p>
            <a:pPr>
              <a:lnSpc>
                <a:spcPct val="80000"/>
              </a:lnSpc>
            </a:pPr>
            <a:r>
              <a:rPr lang="fr-FR" sz="1600" b="1">
                <a:solidFill>
                  <a:srgbClr val="FFFFFF"/>
                </a:solidFill>
                <a:latin typeface="Calibri"/>
              </a:rPr>
              <a:t>C. NETWORK pollution control</a:t>
            </a:r>
            <a:endParaRPr/>
          </a:p>
          <a:p>
            <a:pPr>
              <a:lnSpc>
                <a:spcPct val="80000"/>
              </a:lnSpc>
            </a:pPr>
            <a:r>
              <a:rPr lang="fr-FR" sz="1600" b="1">
                <a:solidFill>
                  <a:srgbClr val="FFFFFF"/>
                </a:solidFill>
                <a:latin typeface="Calibri"/>
              </a:rPr>
              <a:t>        </a:t>
            </a:r>
            <a:endParaRPr/>
          </a:p>
          <a:p>
            <a:pPr>
              <a:lnSpc>
                <a:spcPct val="80000"/>
              </a:lnSpc>
            </a:pPr>
            <a:r>
              <a:rPr lang="fr-FR" sz="1600" b="1" u="sng">
                <a:solidFill>
                  <a:srgbClr val="0D0D0D"/>
                </a:solidFill>
                <a:latin typeface="Calibri"/>
              </a:rPr>
              <a:t>AND PAYS TIME UNITS</a:t>
            </a:r>
            <a:endParaRPr/>
          </a:p>
          <a:p>
            <a:pPr>
              <a:lnSpc>
                <a:spcPct val="80000"/>
              </a:lnSpc>
            </a:pPr>
            <a:r>
              <a:rPr lang="fr-FR" sz="1600" b="1">
                <a:solidFill>
                  <a:srgbClr val="FFFFFF"/>
                </a:solidFill>
                <a:latin typeface="Calibri"/>
              </a:rPr>
              <a:t>A. THE SUPPLIER OF THIS KIND THE SERVICE</a:t>
            </a:r>
            <a:endParaRPr/>
          </a:p>
          <a:p>
            <a:pPr>
              <a:lnSpc>
                <a:spcPct val="80000"/>
              </a:lnSpc>
            </a:pPr>
            <a:r>
              <a:rPr lang="fr-FR" sz="1600" b="1">
                <a:solidFill>
                  <a:srgbClr val="FFFFFF"/>
                </a:solidFill>
                <a:latin typeface="Calibri"/>
              </a:rPr>
              <a:t>B. THE NETWORK OF INFRASTRUCTURE</a:t>
            </a:r>
            <a:endParaRPr/>
          </a:p>
          <a:p>
            <a:pPr>
              <a:lnSpc>
                <a:spcPct val="80000"/>
              </a:lnSpc>
            </a:pPr>
            <a:r>
              <a:rPr lang="fr-FR" sz="1600" b="1">
                <a:solidFill>
                  <a:srgbClr val="FFFFFF"/>
                </a:solidFill>
                <a:latin typeface="Calibri"/>
              </a:rPr>
              <a:t>C. Bin GARBAGE COLLECTION</a:t>
            </a:r>
            <a:endParaRPr/>
          </a:p>
          <a:p>
            <a:pPr>
              <a:lnSpc>
                <a:spcPct val="80000"/>
              </a:lnSpc>
            </a:pPr>
            <a:r>
              <a:rPr lang="fr-FR" sz="1600" b="1">
                <a:solidFill>
                  <a:srgbClr val="FFFFFF"/>
                </a:solidFill>
                <a:latin typeface="Calibri"/>
              </a:rPr>
              <a:t>D. THE BIOLOGICAL CLEANING OF WASTE</a:t>
            </a:r>
            <a:endParaRPr/>
          </a:p>
        </p:txBody>
      </p:sp>
      <p:pic>
        <p:nvPicPr>
          <p:cNvPr id="362" name="Εικόνα 11"/>
          <p:cNvPicPr/>
          <p:nvPr/>
        </p:nvPicPr>
        <p:blipFill>
          <a:blip r:embed="rId2"/>
          <a:stretch>
            <a:fillRect/>
          </a:stretch>
        </p:blipFill>
        <p:spPr>
          <a:xfrm>
            <a:off x="0" y="25920"/>
            <a:ext cx="582840" cy="851400"/>
          </a:xfrm>
          <a:prstGeom prst="rect">
            <a:avLst/>
          </a:prstGeom>
        </p:spPr>
      </p:pic>
      <p:sp>
        <p:nvSpPr>
          <p:cNvPr id="363" name="CustomShape 21"/>
          <p:cNvSpPr/>
          <p:nvPr/>
        </p:nvSpPr>
        <p:spPr>
          <a:xfrm>
            <a:off x="792000" y="3258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CustomShape 1"/>
          <p:cNvSpPr/>
          <p:nvPr/>
        </p:nvSpPr>
        <p:spPr>
          <a:xfrm>
            <a:off x="0" y="3600"/>
            <a:ext cx="9143640" cy="765720"/>
          </a:xfrm>
          <a:prstGeom prst="rect">
            <a:avLst/>
          </a:prstGeom>
          <a:gradFill>
            <a:gsLst>
              <a:gs pos="0">
                <a:srgbClr val="E5EFFF"/>
              </a:gs>
              <a:gs pos="50000">
                <a:srgbClr val="A4C1FF"/>
              </a:gs>
              <a:gs pos="100000">
                <a:srgbClr val="E5EFFF"/>
              </a:gs>
            </a:gsLst>
            <a:lin ang="16200000"/>
          </a:gradFill>
          <a:ln w="9360">
            <a:solidFill>
              <a:srgbClr val="4F81BD"/>
            </a:solidFill>
            <a:round/>
          </a:ln>
        </p:spPr>
        <p:txBody>
          <a:bodyPr lIns="142200" tIns="81360" rIns="142200" bIns="81360" anchor="ctr"/>
          <a:lstStyle/>
          <a:p>
            <a:pPr algn="ctr">
              <a:lnSpc>
                <a:spcPct val="90000"/>
              </a:lnSpc>
            </a:pPr>
            <a:r>
              <a:rPr lang="fr-FR" sz="2000" b="1">
                <a:solidFill>
                  <a:srgbClr val="000000"/>
                </a:solidFill>
                <a:latin typeface="Calibri"/>
              </a:rPr>
              <a:t>UNIT
FAMILY FARM</a:t>
            </a:r>
            <a:endParaRPr/>
          </a:p>
        </p:txBody>
      </p:sp>
      <p:sp>
        <p:nvSpPr>
          <p:cNvPr id="365" name="CustomShape 2"/>
          <p:cNvSpPr/>
          <p:nvPr/>
        </p:nvSpPr>
        <p:spPr>
          <a:xfrm>
            <a:off x="0" y="769680"/>
            <a:ext cx="9143640" cy="351000"/>
          </a:xfrm>
          <a:prstGeom prst="rect">
            <a:avLst/>
          </a:prstGeom>
          <a:solidFill>
            <a:srgbClr val="D0D8E7"/>
          </a:solidFill>
          <a:ln w="9360">
            <a:solidFill>
              <a:srgbClr val="D0D8E7"/>
            </a:solidFill>
            <a:round/>
          </a:ln>
        </p:spPr>
      </p:sp>
      <p:sp>
        <p:nvSpPr>
          <p:cNvPr id="366" name="CustomShape 3"/>
          <p:cNvSpPr/>
          <p:nvPr/>
        </p:nvSpPr>
        <p:spPr>
          <a:xfrm>
            <a:off x="-2880" y="908640"/>
            <a:ext cx="9143640" cy="5904360"/>
          </a:xfrm>
          <a:prstGeom prst="bevel">
            <a:avLst>
              <a:gd name="adj" fmla="val 12500"/>
            </a:avLst>
          </a:prstGeom>
          <a:solidFill>
            <a:srgbClr val="4F81BD"/>
          </a:solidFill>
          <a:ln w="25560">
            <a:solidFill>
              <a:srgbClr val="3A5F8B"/>
            </a:solidFill>
            <a:round/>
          </a:ln>
        </p:spPr>
        <p:txBody>
          <a:bodyPr lIns="90000" tIns="45000" rIns="90000" bIns="45000" anchor="ctr"/>
          <a:lstStyle/>
          <a:p>
            <a:pPr>
              <a:lnSpc>
                <a:spcPct val="100000"/>
              </a:lnSpc>
            </a:pPr>
            <a:r>
              <a:rPr lang="fr-FR" sz="1100" b="1">
                <a:solidFill>
                  <a:srgbClr val="FFFFFF"/>
                </a:solidFill>
                <a:latin typeface="Calibri"/>
              </a:rPr>
              <a:t>A FAMILY FARM AND REGARDLESS OF TYPE A ZONE HAS THE FOLLOWING FEATURESΑ. AREA HOUSING</a:t>
            </a:r>
            <a:endParaRPr/>
          </a:p>
          <a:p>
            <a:pPr>
              <a:lnSpc>
                <a:spcPct val="100000"/>
              </a:lnSpc>
            </a:pPr>
            <a:r>
              <a:rPr lang="fr-FR" sz="1100" b="1">
                <a:solidFill>
                  <a:srgbClr val="FFFFFF"/>
                </a:solidFill>
                <a:latin typeface="Calibri"/>
              </a:rPr>
              <a:t>B. WORKPLACE</a:t>
            </a:r>
            <a:endParaRPr/>
          </a:p>
          <a:p>
            <a:pPr>
              <a:lnSpc>
                <a:spcPct val="100000"/>
              </a:lnSpc>
            </a:pPr>
            <a:r>
              <a:rPr lang="fr-FR" sz="1100" b="1">
                <a:solidFill>
                  <a:srgbClr val="FFFFFF"/>
                </a:solidFill>
                <a:latin typeface="Calibri"/>
              </a:rPr>
              <a:t>C. THIRD PLACE HOSPITALITY FOR WORK</a:t>
            </a:r>
            <a:endParaRPr/>
          </a:p>
          <a:p>
            <a:pPr>
              <a:lnSpc>
                <a:spcPct val="100000"/>
              </a:lnSpc>
            </a:pPr>
            <a:r>
              <a:rPr lang="fr-FR" sz="1100" b="1">
                <a:solidFill>
                  <a:srgbClr val="FFFFFF"/>
                </a:solidFill>
                <a:latin typeface="Calibri"/>
              </a:rPr>
              <a:t>D. THIRD PLACE HOSPITALITY FOR TOURISM</a:t>
            </a:r>
            <a:endParaRPr/>
          </a:p>
          <a:p>
            <a:pPr>
              <a:lnSpc>
                <a:spcPct val="100000"/>
              </a:lnSpc>
            </a:pPr>
            <a:r>
              <a:rPr lang="fr-FR" sz="1100" b="1">
                <a:solidFill>
                  <a:srgbClr val="FFFFFF"/>
                </a:solidFill>
                <a:latin typeface="Calibri"/>
              </a:rPr>
              <a:t>E. PROFESSIONAL OFFICE AREA FOR THE WORKING PERSONS OF FAMILY</a:t>
            </a:r>
            <a:endParaRPr/>
          </a:p>
          <a:p>
            <a:pPr>
              <a:lnSpc>
                <a:spcPct val="100000"/>
              </a:lnSpc>
            </a:pPr>
            <a:r>
              <a:rPr lang="fr-FR" sz="1100" b="1">
                <a:solidFill>
                  <a:srgbClr val="FFFFFF"/>
                </a:solidFill>
                <a:latin typeface="Calibri"/>
              </a:rPr>
              <a:t>F. IN AREA STUDIES REMOTE FOR STUDENTS OF FAMILY</a:t>
            </a:r>
            <a:endParaRPr/>
          </a:p>
          <a:p>
            <a:pPr>
              <a:lnSpc>
                <a:spcPct val="100000"/>
              </a:lnSpc>
            </a:pPr>
            <a:r>
              <a:rPr lang="fr-FR" sz="1100" b="1">
                <a:solidFill>
                  <a:srgbClr val="FFFFFF"/>
                </a:solidFill>
                <a:latin typeface="Calibri"/>
              </a:rPr>
              <a:t>G. AREA RELIGIOUS SERVICE</a:t>
            </a:r>
            <a:endParaRPr/>
          </a:p>
          <a:p>
            <a:pPr>
              <a:lnSpc>
                <a:spcPct val="100000"/>
              </a:lnSpc>
            </a:pPr>
            <a:r>
              <a:rPr lang="fr-FR" sz="1100" b="1">
                <a:solidFill>
                  <a:srgbClr val="FFFFFF"/>
                </a:solidFill>
                <a:latin typeface="Calibri"/>
              </a:rPr>
              <a:t>H. SMALL OFFICE TO COVER minor accidents</a:t>
            </a:r>
            <a:endParaRPr/>
          </a:p>
          <a:p>
            <a:pPr>
              <a:lnSpc>
                <a:spcPct val="100000"/>
              </a:lnSpc>
            </a:pPr>
            <a:r>
              <a:rPr lang="fr-FR" sz="1100" b="1">
                <a:solidFill>
                  <a:srgbClr val="FFFFFF"/>
                </a:solidFill>
                <a:latin typeface="Calibri"/>
              </a:rPr>
              <a:t>I. PARKING AREA FOR VEHICLES AND MACHINES WORK</a:t>
            </a:r>
            <a:endParaRPr/>
          </a:p>
          <a:p>
            <a:pPr>
              <a:lnSpc>
                <a:spcPct val="100000"/>
              </a:lnSpc>
            </a:pPr>
            <a:r>
              <a:rPr lang="fr-FR" sz="1100" b="1">
                <a:solidFill>
                  <a:srgbClr val="FFFFFF"/>
                </a:solidFill>
                <a:latin typeface="Calibri"/>
              </a:rPr>
              <a:t>J. WORKSHOP ON AREA VEHICLES AND MACHINES</a:t>
            </a:r>
            <a:endParaRPr/>
          </a:p>
          <a:p>
            <a:pPr>
              <a:lnSpc>
                <a:spcPct val="100000"/>
              </a:lnSpc>
            </a:pPr>
            <a:r>
              <a:rPr lang="fr-FR" sz="1100" b="1">
                <a:solidFill>
                  <a:srgbClr val="FFFFFF"/>
                </a:solidFill>
                <a:latin typeface="Calibri"/>
              </a:rPr>
              <a:t>C. AREA ENERGY PRODUCTION FOR THE FAMILY FARM</a:t>
            </a:r>
            <a:endParaRPr/>
          </a:p>
          <a:p>
            <a:pPr>
              <a:lnSpc>
                <a:spcPct val="100000"/>
              </a:lnSpc>
            </a:pPr>
            <a:r>
              <a:rPr lang="fr-FR" sz="1100" b="1">
                <a:solidFill>
                  <a:srgbClr val="FFFFFF"/>
                </a:solidFill>
                <a:latin typeface="Calibri"/>
              </a:rPr>
              <a:t>L. WASTE MANAGEMENT AREA OF THE TO FAMILY FARM</a:t>
            </a:r>
            <a:endParaRPr/>
          </a:p>
          <a:p>
            <a:pPr>
              <a:lnSpc>
                <a:spcPct val="100000"/>
              </a:lnSpc>
            </a:pPr>
            <a:r>
              <a:rPr lang="fr-FR" sz="1100" b="1">
                <a:solidFill>
                  <a:srgbClr val="FFFFFF"/>
                </a:solidFill>
                <a:latin typeface="Calibri"/>
              </a:rPr>
              <a:t>M. AREA MANAGEMENT WASTE OF TO FAMILY FARM</a:t>
            </a:r>
            <a:endParaRPr/>
          </a:p>
          <a:p>
            <a:pPr>
              <a:lnSpc>
                <a:spcPct val="100000"/>
              </a:lnSpc>
            </a:pPr>
            <a:r>
              <a:rPr lang="fr-FR" sz="1100" b="1">
                <a:solidFill>
                  <a:srgbClr val="FFFFFF"/>
                </a:solidFill>
                <a:latin typeface="Calibri"/>
              </a:rPr>
              <a:t>N. CENTRAL OPERATING AREA NETWORK NEWS AND INFORMATION</a:t>
            </a:r>
            <a:endParaRPr/>
          </a:p>
          <a:p>
            <a:pPr>
              <a:lnSpc>
                <a:spcPct val="100000"/>
              </a:lnSpc>
            </a:pPr>
            <a:r>
              <a:rPr lang="fr-FR" sz="1100" b="1">
                <a:solidFill>
                  <a:srgbClr val="FFFFFF"/>
                </a:solidFill>
                <a:latin typeface="Calibri"/>
              </a:rPr>
              <a:t>O. PRODUCTION AREA CENTRAL HEATING-COOLING</a:t>
            </a:r>
            <a:endParaRPr/>
          </a:p>
          <a:p>
            <a:pPr>
              <a:lnSpc>
                <a:spcPct val="100000"/>
              </a:lnSpc>
            </a:pPr>
            <a:r>
              <a:rPr lang="fr-FR" sz="1100" b="1">
                <a:solidFill>
                  <a:srgbClr val="FFFFFF"/>
                </a:solidFill>
                <a:latin typeface="Calibri"/>
              </a:rPr>
              <a:t>P. AREA ISOLATION FOR offenders</a:t>
            </a:r>
            <a:endParaRPr/>
          </a:p>
          <a:p>
            <a:pPr>
              <a:lnSpc>
                <a:spcPct val="100000"/>
              </a:lnSpc>
            </a:pPr>
            <a:r>
              <a:rPr lang="fr-FR" sz="1100" b="1">
                <a:solidFill>
                  <a:srgbClr val="FFFFFF"/>
                </a:solidFill>
                <a:latin typeface="Calibri"/>
              </a:rPr>
              <a:t>Q. AREA SHELTERS FOR EXTRAORDINARY EVENTS RVCHP-</a:t>
            </a:r>
            <a:endParaRPr/>
          </a:p>
          <a:p>
            <a:pPr>
              <a:lnSpc>
                <a:spcPct val="100000"/>
              </a:lnSpc>
            </a:pPr>
            <a:r>
              <a:rPr lang="fr-FR" sz="1100" b="1">
                <a:solidFill>
                  <a:srgbClr val="FFFFFF"/>
                </a:solidFill>
                <a:latin typeface="Calibri"/>
              </a:rPr>
              <a:t>R. AREA STORAGE FREEZER FOR THE NEEDS OF THE FAMILY</a:t>
            </a:r>
            <a:endParaRPr/>
          </a:p>
          <a:p>
            <a:pPr>
              <a:lnSpc>
                <a:spcPct val="100000"/>
              </a:lnSpc>
            </a:pPr>
            <a:r>
              <a:rPr lang="fr-FR" sz="1100" b="1">
                <a:solidFill>
                  <a:srgbClr val="FFFFFF"/>
                </a:solidFill>
                <a:latin typeface="Calibri"/>
              </a:rPr>
              <a:t>S. FUEL STORAGE AREA</a:t>
            </a:r>
            <a:endParaRPr/>
          </a:p>
          <a:p>
            <a:pPr>
              <a:lnSpc>
                <a:spcPct val="100000"/>
              </a:lnSpc>
            </a:pPr>
            <a:r>
              <a:rPr lang="fr-FR" sz="1100" b="1">
                <a:solidFill>
                  <a:srgbClr val="FFFFFF"/>
                </a:solidFill>
                <a:latin typeface="Calibri"/>
              </a:rPr>
              <a:t>T. AREA CONTROL SAFETY TO FAMILY FARM</a:t>
            </a:r>
            <a:endParaRPr/>
          </a:p>
          <a:p>
            <a:pPr>
              <a:lnSpc>
                <a:spcPct val="100000"/>
              </a:lnSpc>
            </a:pPr>
            <a:r>
              <a:rPr lang="fr-FR" sz="1100" b="1">
                <a:solidFill>
                  <a:srgbClr val="FFFFFF"/>
                </a:solidFill>
                <a:latin typeface="Calibri"/>
              </a:rPr>
              <a:t>U. AREA TO PROVIDE CATERING</a:t>
            </a:r>
            <a:endParaRPr/>
          </a:p>
          <a:p>
            <a:pPr>
              <a:lnSpc>
                <a:spcPct val="100000"/>
              </a:lnSpc>
            </a:pPr>
            <a:r>
              <a:rPr lang="fr-FR" sz="1100" b="1">
                <a:solidFill>
                  <a:srgbClr val="FFFFFF"/>
                </a:solidFill>
                <a:latin typeface="Calibri"/>
              </a:rPr>
              <a:t>V. Prioritization AREA FOR THE PRODUCTION OF DISHES FROM THE TO FAMILY FARM</a:t>
            </a:r>
            <a:endParaRPr/>
          </a:p>
          <a:p>
            <a:pPr>
              <a:lnSpc>
                <a:spcPct val="100000"/>
              </a:lnSpc>
            </a:pPr>
            <a:r>
              <a:rPr lang="fr-FR" sz="1100" b="1">
                <a:solidFill>
                  <a:srgbClr val="FFFFFF"/>
                </a:solidFill>
                <a:latin typeface="Calibri"/>
              </a:rPr>
              <a:t>W. Athletics PEOPLE AREA TO FAMILY FARM</a:t>
            </a:r>
            <a:endParaRPr/>
          </a:p>
          <a:p>
            <a:pPr>
              <a:lnSpc>
                <a:spcPct val="100000"/>
              </a:lnSpc>
            </a:pPr>
            <a:r>
              <a:rPr lang="fr-FR" sz="1100" b="1">
                <a:solidFill>
                  <a:srgbClr val="FFFFFF"/>
                </a:solidFill>
                <a:latin typeface="Calibri"/>
              </a:rPr>
              <a:t>X. AREA TO PROVIDE water supplies</a:t>
            </a:r>
            <a:endParaRPr/>
          </a:p>
          <a:p>
            <a:pPr>
              <a:lnSpc>
                <a:spcPct val="100000"/>
              </a:lnSpc>
            </a:pPr>
            <a:r>
              <a:rPr lang="fr-FR" sz="1100" b="1">
                <a:solidFill>
                  <a:srgbClr val="FFFFFF"/>
                </a:solidFill>
                <a:latin typeface="Calibri"/>
              </a:rPr>
              <a:t>Y. PROCESSING AREA Biotechnical DISHES FOR FAMILY FARM AND STORAGE</a:t>
            </a:r>
            <a:endParaRPr/>
          </a:p>
        </p:txBody>
      </p:sp>
      <p:pic>
        <p:nvPicPr>
          <p:cNvPr id="367" name="Εικόνα 7"/>
          <p:cNvPicPr/>
          <p:nvPr/>
        </p:nvPicPr>
        <p:blipFill>
          <a:blip r:embed="rId2"/>
          <a:stretch>
            <a:fillRect/>
          </a:stretch>
        </p:blipFill>
        <p:spPr>
          <a:xfrm>
            <a:off x="0" y="0"/>
            <a:ext cx="582840" cy="764280"/>
          </a:xfrm>
          <a:prstGeom prst="rect">
            <a:avLst/>
          </a:prstGeom>
        </p:spPr>
      </p:pic>
      <p:sp>
        <p:nvSpPr>
          <p:cNvPr id="368" name="CustomShape 4"/>
          <p:cNvSpPr/>
          <p:nvPr/>
        </p:nvSpPr>
        <p:spPr>
          <a:xfrm>
            <a:off x="583200" y="299880"/>
            <a:ext cx="142308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 name="CustomShape 1"/>
          <p:cNvSpPr/>
          <p:nvPr/>
        </p:nvSpPr>
        <p:spPr>
          <a:xfrm>
            <a:off x="2445840" y="0"/>
            <a:ext cx="4302000" cy="1484280"/>
          </a:xfrm>
          <a:prstGeom prst="ellipse">
            <a:avLst/>
          </a:prstGeom>
          <a:solidFill>
            <a:srgbClr val="C0504D"/>
          </a:solidFill>
          <a:ln w="38160">
            <a:solidFill>
              <a:srgbClr val="FFFFFF"/>
            </a:solidFill>
            <a:round/>
          </a:ln>
        </p:spPr>
        <p:txBody>
          <a:bodyPr lIns="673200" tIns="260640" rIns="43200" bIns="43200" anchor="ctr"/>
          <a:lstStyle/>
          <a:p>
            <a:pPr algn="ctr">
              <a:lnSpc>
                <a:spcPct val="90000"/>
              </a:lnSpc>
            </a:pPr>
            <a:r>
              <a:rPr lang="fr-FR" sz="3400">
                <a:solidFill>
                  <a:srgbClr val="FFFFFF"/>
                </a:solidFill>
                <a:latin typeface="Calibri"/>
              </a:rPr>
              <a:t>APPLICATION OF REGULATORY</a:t>
            </a:r>
            <a:endParaRPr/>
          </a:p>
        </p:txBody>
      </p:sp>
      <p:sp>
        <p:nvSpPr>
          <p:cNvPr id="370" name="CustomShape 2"/>
          <p:cNvSpPr/>
          <p:nvPr/>
        </p:nvSpPr>
        <p:spPr>
          <a:xfrm>
            <a:off x="0" y="1530720"/>
            <a:ext cx="9143640" cy="2597040"/>
          </a:xfrm>
          <a:prstGeom prst="roundRect">
            <a:avLst>
              <a:gd name="adj" fmla="val 16667"/>
            </a:avLst>
          </a:prstGeom>
          <a:solidFill>
            <a:srgbClr val="9BBB59"/>
          </a:solidFill>
          <a:ln w="25560">
            <a:solidFill>
              <a:srgbClr val="FFFFFF"/>
            </a:solidFill>
            <a:round/>
          </a:ln>
        </p:spPr>
        <p:txBody>
          <a:bodyPr lIns="241200" tIns="241200" rIns="114480" bIns="114480" anchor="ctr"/>
          <a:lstStyle/>
          <a:p>
            <a:pPr>
              <a:lnSpc>
                <a:spcPct val="90000"/>
              </a:lnSpc>
            </a:pPr>
            <a:r>
              <a:rPr lang="fr-FR" sz="3000" b="1">
                <a:solidFill>
                  <a:srgbClr val="FFFFFF"/>
                </a:solidFill>
                <a:latin typeface="Calibri"/>
              </a:rPr>
              <a:t>Likeness to be the FUNCTIONAL AREAS THEY WILL BE MEETING THE MINIMUM SIZES TO PROVIDE THE URBAN AND BE LOCATED WITHIN 6 hectares OF THE TO FAMILY FARM IN DISTANCES AS REQUIRED BY THE URBAN.</a:t>
            </a:r>
            <a:endParaRPr/>
          </a:p>
        </p:txBody>
      </p:sp>
      <p:sp>
        <p:nvSpPr>
          <p:cNvPr id="371" name="CustomShape 3"/>
          <p:cNvSpPr/>
          <p:nvPr/>
        </p:nvSpPr>
        <p:spPr>
          <a:xfrm>
            <a:off x="0" y="4214520"/>
            <a:ext cx="9143640" cy="2597040"/>
          </a:xfrm>
          <a:prstGeom prst="roundRect">
            <a:avLst>
              <a:gd name="adj" fmla="val 16667"/>
            </a:avLst>
          </a:prstGeom>
          <a:solidFill>
            <a:srgbClr val="8064A2"/>
          </a:solidFill>
          <a:ln w="25560">
            <a:solidFill>
              <a:srgbClr val="FFFFFF"/>
            </a:solidFill>
            <a:round/>
          </a:ln>
        </p:spPr>
        <p:txBody>
          <a:bodyPr lIns="241200" tIns="241200" rIns="114480" bIns="114480" anchor="ctr"/>
          <a:lstStyle/>
          <a:p>
            <a:pPr>
              <a:lnSpc>
                <a:spcPct val="90000"/>
              </a:lnSpc>
            </a:pPr>
            <a:r>
              <a:rPr lang="fr-FR" sz="3000" b="1">
                <a:solidFill>
                  <a:srgbClr val="FFFFFF"/>
                </a:solidFill>
                <a:latin typeface="Calibri"/>
              </a:rPr>
              <a:t>Likeness ALL REGULATORY OF HOUSES TO BE SUBJECT TO REGULATION overall of Construction. </a:t>
            </a:r>
            <a:endParaRPr/>
          </a:p>
          <a:p>
            <a:pPr>
              <a:lnSpc>
                <a:spcPct val="90000"/>
              </a:lnSpc>
            </a:pPr>
            <a:r>
              <a:rPr lang="fr-FR" sz="3000" b="1">
                <a:solidFill>
                  <a:srgbClr val="FFFFFF"/>
                </a:solidFill>
                <a:latin typeface="Calibri"/>
              </a:rPr>
              <a:t>FOR THIS REGION</a:t>
            </a:r>
            <a:endParaRPr/>
          </a:p>
        </p:txBody>
      </p:sp>
      <p:pic>
        <p:nvPicPr>
          <p:cNvPr id="372" name="Εικόνα 5"/>
          <p:cNvPicPr/>
          <p:nvPr/>
        </p:nvPicPr>
        <p:blipFill>
          <a:blip r:embed="rId2"/>
          <a:stretch>
            <a:fillRect/>
          </a:stretch>
        </p:blipFill>
        <p:spPr>
          <a:xfrm>
            <a:off x="0" y="0"/>
            <a:ext cx="582840" cy="851400"/>
          </a:xfrm>
          <a:prstGeom prst="rect">
            <a:avLst/>
          </a:prstGeom>
        </p:spPr>
      </p:pic>
      <p:sp>
        <p:nvSpPr>
          <p:cNvPr id="373" name="CustomShape 4"/>
          <p:cNvSpPr/>
          <p:nvPr/>
        </p:nvSpPr>
        <p:spPr>
          <a:xfrm>
            <a:off x="79200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 name="CustomShape 1"/>
          <p:cNvSpPr/>
          <p:nvPr/>
        </p:nvSpPr>
        <p:spPr>
          <a:xfrm>
            <a:off x="3276000" y="0"/>
            <a:ext cx="2592000" cy="692280"/>
          </a:xfrm>
          <a:prstGeom prst="ellipse">
            <a:avLst/>
          </a:prstGeom>
          <a:gradFill>
            <a:gsLst>
              <a:gs pos="0">
                <a:srgbClr val="397BCA"/>
              </a:gs>
              <a:gs pos="50000">
                <a:srgbClr val="2E5F99"/>
              </a:gs>
              <a:gs pos="100000">
                <a:srgbClr val="397BCA"/>
              </a:gs>
            </a:gsLst>
            <a:lin ang="16200000"/>
          </a:gradFill>
        </p:spPr>
        <p:txBody>
          <a:bodyPr lIns="379800" tIns="101520" rIns="0" bIns="0" anchor="ctr"/>
          <a:lstStyle/>
          <a:p>
            <a:pPr algn="ctr">
              <a:lnSpc>
                <a:spcPct val="90000"/>
              </a:lnSpc>
            </a:pPr>
            <a:r>
              <a:rPr lang="fr-FR" b="1">
                <a:solidFill>
                  <a:srgbClr val="215968"/>
                </a:solidFill>
                <a:latin typeface="Calibri"/>
              </a:rPr>
              <a:t>NETWORK INFRASTRUCTURE</a:t>
            </a:r>
            <a:endParaRPr/>
          </a:p>
        </p:txBody>
      </p:sp>
      <p:sp>
        <p:nvSpPr>
          <p:cNvPr id="375" name="CustomShape 2"/>
          <p:cNvSpPr/>
          <p:nvPr/>
        </p:nvSpPr>
        <p:spPr>
          <a:xfrm>
            <a:off x="0" y="764640"/>
            <a:ext cx="9036000" cy="6093000"/>
          </a:xfrm>
          <a:prstGeom prst="round2DiagRect">
            <a:avLst>
              <a:gd name="adj1" fmla="val 16667"/>
              <a:gd name="adj2" fmla="val 0"/>
            </a:avLst>
          </a:prstGeom>
          <a:solidFill>
            <a:srgbClr val="4F81BD"/>
          </a:solidFill>
          <a:ln w="25560">
            <a:solidFill>
              <a:srgbClr val="3A5F8B"/>
            </a:solidFill>
            <a:round/>
          </a:ln>
        </p:spPr>
        <p:txBody>
          <a:bodyPr lIns="90000" tIns="45000" rIns="90000" bIns="45000" anchor="ctr"/>
          <a:lstStyle/>
          <a:p>
            <a:pPr>
              <a:lnSpc>
                <a:spcPct val="100000"/>
              </a:lnSpc>
              <a:buFont typeface="Arial"/>
              <a:buChar char="•"/>
            </a:pPr>
            <a:r>
              <a:rPr lang="fr-FR" sz="2000" b="1">
                <a:solidFill>
                  <a:srgbClr val="FFFFFF"/>
                </a:solidFill>
                <a:latin typeface="Calibri"/>
              </a:rPr>
              <a:t>WATER SUPPLY</a:t>
            </a:r>
            <a:endParaRPr/>
          </a:p>
          <a:p>
            <a:pPr>
              <a:lnSpc>
                <a:spcPct val="100000"/>
              </a:lnSpc>
              <a:buFont typeface="Arial"/>
              <a:buChar char="•"/>
            </a:pPr>
            <a:r>
              <a:rPr lang="fr-FR" sz="2000" b="1">
                <a:solidFill>
                  <a:srgbClr val="FFFFFF"/>
                </a:solidFill>
                <a:latin typeface="Calibri"/>
              </a:rPr>
              <a:t>IRRIGATION</a:t>
            </a:r>
            <a:endParaRPr/>
          </a:p>
          <a:p>
            <a:pPr>
              <a:lnSpc>
                <a:spcPct val="100000"/>
              </a:lnSpc>
              <a:buFont typeface="Arial"/>
              <a:buChar char="•"/>
            </a:pPr>
            <a:r>
              <a:rPr lang="fr-FR" sz="2000" b="1">
                <a:solidFill>
                  <a:srgbClr val="FFFFFF"/>
                </a:solidFill>
                <a:latin typeface="Calibri"/>
              </a:rPr>
              <a:t>DRAINAGE</a:t>
            </a:r>
            <a:endParaRPr/>
          </a:p>
          <a:p>
            <a:pPr>
              <a:lnSpc>
                <a:spcPct val="100000"/>
              </a:lnSpc>
              <a:buFont typeface="Arial"/>
              <a:buChar char="•"/>
            </a:pPr>
            <a:r>
              <a:rPr lang="fr-FR" sz="2000" b="1">
                <a:solidFill>
                  <a:srgbClr val="FFFFFF"/>
                </a:solidFill>
                <a:latin typeface="Calibri"/>
              </a:rPr>
              <a:t>TRANSPORTATION NETWORK</a:t>
            </a:r>
            <a:endParaRPr/>
          </a:p>
          <a:p>
            <a:pPr>
              <a:lnSpc>
                <a:spcPct val="100000"/>
              </a:lnSpc>
              <a:buFont typeface="Arial"/>
              <a:buChar char="•"/>
            </a:pPr>
            <a:r>
              <a:rPr lang="fr-FR" sz="2000" b="1">
                <a:solidFill>
                  <a:srgbClr val="FFFFFF"/>
                </a:solidFill>
                <a:latin typeface="Calibri"/>
              </a:rPr>
              <a:t>ROAD TRANSPORTATION</a:t>
            </a:r>
            <a:endParaRPr/>
          </a:p>
          <a:p>
            <a:pPr>
              <a:lnSpc>
                <a:spcPct val="100000"/>
              </a:lnSpc>
              <a:buFont typeface="Arial"/>
              <a:buChar char="•"/>
            </a:pPr>
            <a:r>
              <a:rPr lang="fr-FR" sz="2000" b="1">
                <a:solidFill>
                  <a:srgbClr val="FFFFFF"/>
                </a:solidFill>
                <a:latin typeface="Calibri"/>
              </a:rPr>
              <a:t>SHIPPING TRANSPORTATION</a:t>
            </a:r>
            <a:endParaRPr/>
          </a:p>
          <a:p>
            <a:pPr>
              <a:lnSpc>
                <a:spcPct val="100000"/>
              </a:lnSpc>
              <a:buFont typeface="Arial"/>
              <a:buChar char="•"/>
            </a:pPr>
            <a:r>
              <a:rPr lang="fr-FR" sz="2000" b="1">
                <a:solidFill>
                  <a:srgbClr val="FFFFFF"/>
                </a:solidFill>
                <a:latin typeface="Calibri"/>
              </a:rPr>
              <a:t>RAIL TRANSPORTATION </a:t>
            </a:r>
            <a:endParaRPr/>
          </a:p>
          <a:p>
            <a:pPr>
              <a:lnSpc>
                <a:spcPct val="100000"/>
              </a:lnSpc>
              <a:buFont typeface="Arial"/>
              <a:buChar char="•"/>
            </a:pPr>
            <a:r>
              <a:rPr lang="fr-FR" sz="2000" b="1">
                <a:solidFill>
                  <a:srgbClr val="FFFFFF"/>
                </a:solidFill>
                <a:latin typeface="Calibri"/>
              </a:rPr>
              <a:t>TRANSPORT THROUGH CHANNELS WITH RIVERS</a:t>
            </a:r>
            <a:endParaRPr/>
          </a:p>
          <a:p>
            <a:pPr>
              <a:lnSpc>
                <a:spcPct val="100000"/>
              </a:lnSpc>
              <a:buFont typeface="Arial"/>
              <a:buChar char="•"/>
            </a:pPr>
            <a:r>
              <a:rPr lang="fr-FR" sz="2000" b="1">
                <a:solidFill>
                  <a:srgbClr val="FFFFFF"/>
                </a:solidFill>
                <a:latin typeface="Calibri"/>
              </a:rPr>
              <a:t>AIR TRANSPORT</a:t>
            </a:r>
            <a:endParaRPr/>
          </a:p>
          <a:p>
            <a:pPr>
              <a:lnSpc>
                <a:spcPct val="100000"/>
              </a:lnSpc>
              <a:buFont typeface="Arial"/>
              <a:buChar char="•"/>
            </a:pPr>
            <a:r>
              <a:rPr lang="fr-FR" sz="2000" b="1">
                <a:solidFill>
                  <a:srgbClr val="FFFFFF"/>
                </a:solidFill>
                <a:latin typeface="Calibri"/>
              </a:rPr>
              <a:t>NETWORK MANAGEMENT recyclable products</a:t>
            </a:r>
            <a:endParaRPr/>
          </a:p>
          <a:p>
            <a:pPr>
              <a:lnSpc>
                <a:spcPct val="100000"/>
              </a:lnSpc>
              <a:buFont typeface="Arial"/>
              <a:buChar char="•"/>
            </a:pPr>
            <a:r>
              <a:rPr lang="fr-FR" sz="2000" b="1">
                <a:solidFill>
                  <a:srgbClr val="FFFFFF"/>
                </a:solidFill>
                <a:latin typeface="Calibri"/>
              </a:rPr>
              <a:t>NETWORK BROADBAND SPECTRUM Wi-Fi</a:t>
            </a:r>
            <a:endParaRPr/>
          </a:p>
          <a:p>
            <a:pPr>
              <a:lnSpc>
                <a:spcPct val="100000"/>
              </a:lnSpc>
              <a:buFont typeface="Arial"/>
              <a:buChar char="•"/>
            </a:pPr>
            <a:r>
              <a:rPr lang="fr-FR" sz="2000" b="1">
                <a:solidFill>
                  <a:srgbClr val="FFFFFF"/>
                </a:solidFill>
                <a:latin typeface="Calibri"/>
              </a:rPr>
              <a:t>MOBILE NETWORK</a:t>
            </a:r>
            <a:endParaRPr/>
          </a:p>
          <a:p>
            <a:pPr>
              <a:lnSpc>
                <a:spcPct val="100000"/>
              </a:lnSpc>
              <a:buFont typeface="Arial"/>
              <a:buChar char="•"/>
            </a:pPr>
            <a:r>
              <a:rPr lang="fr-FR" sz="2000" b="1">
                <a:solidFill>
                  <a:srgbClr val="FFFFFF"/>
                </a:solidFill>
                <a:latin typeface="Calibri"/>
              </a:rPr>
              <a:t>NETWORK COVERAGE FOR RADIO-STATION</a:t>
            </a:r>
            <a:endParaRPr/>
          </a:p>
          <a:p>
            <a:pPr>
              <a:lnSpc>
                <a:spcPct val="100000"/>
              </a:lnSpc>
              <a:buFont typeface="Arial"/>
              <a:buChar char="•"/>
            </a:pPr>
            <a:r>
              <a:rPr lang="fr-FR" sz="2000" b="1">
                <a:solidFill>
                  <a:srgbClr val="FFFFFF"/>
                </a:solidFill>
                <a:latin typeface="Calibri"/>
              </a:rPr>
              <a:t>NETWORK COVERAGE ON TELEVISION - STATION</a:t>
            </a:r>
            <a:endParaRPr/>
          </a:p>
          <a:p>
            <a:pPr>
              <a:lnSpc>
                <a:spcPct val="100000"/>
              </a:lnSpc>
              <a:buFont typeface="Arial"/>
              <a:buChar char="•"/>
            </a:pPr>
            <a:r>
              <a:rPr lang="fr-FR" sz="2000" b="1">
                <a:solidFill>
                  <a:srgbClr val="FFFFFF"/>
                </a:solidFill>
                <a:latin typeface="Calibri"/>
              </a:rPr>
              <a:t>NETWORK COVERAGE ON THE INTERNET</a:t>
            </a:r>
            <a:endParaRPr/>
          </a:p>
          <a:p>
            <a:pPr>
              <a:lnSpc>
                <a:spcPct val="100000"/>
              </a:lnSpc>
              <a:buFont typeface="Arial"/>
              <a:buChar char="•"/>
            </a:pPr>
            <a:r>
              <a:rPr lang="fr-FR" sz="2000" b="1">
                <a:solidFill>
                  <a:srgbClr val="FFFFFF"/>
                </a:solidFill>
                <a:latin typeface="Calibri"/>
              </a:rPr>
              <a:t>NETWORK COVERAGE FOR SAFETY</a:t>
            </a:r>
            <a:endParaRPr/>
          </a:p>
          <a:p>
            <a:pPr>
              <a:lnSpc>
                <a:spcPct val="100000"/>
              </a:lnSpc>
              <a:buFont typeface="Arial"/>
              <a:buChar char="•"/>
            </a:pPr>
            <a:r>
              <a:rPr lang="fr-FR" sz="2000" b="1">
                <a:solidFill>
                  <a:srgbClr val="FFFFFF"/>
                </a:solidFill>
                <a:latin typeface="Calibri"/>
              </a:rPr>
              <a:t>NETWORK TROUBLESHOOTING, NETWORK PROTECTION POLICY</a:t>
            </a:r>
            <a:endParaRPr/>
          </a:p>
          <a:p>
            <a:pPr>
              <a:lnSpc>
                <a:spcPct val="100000"/>
              </a:lnSpc>
              <a:buFont typeface="Arial"/>
              <a:buChar char="•"/>
            </a:pPr>
            <a:r>
              <a:rPr lang="fr-FR" sz="2000" b="1">
                <a:solidFill>
                  <a:srgbClr val="FFFFFF"/>
                </a:solidFill>
                <a:latin typeface="Calibri"/>
              </a:rPr>
              <a:t>ROAD NETWORK</a:t>
            </a:r>
            <a:endParaRPr/>
          </a:p>
          <a:p>
            <a:pPr>
              <a:lnSpc>
                <a:spcPct val="100000"/>
              </a:lnSpc>
              <a:buFont typeface="Arial"/>
              <a:buChar char="•"/>
            </a:pPr>
            <a:r>
              <a:rPr lang="fr-FR" sz="2000" b="1">
                <a:solidFill>
                  <a:srgbClr val="FFFFFF"/>
                </a:solidFill>
                <a:latin typeface="Calibri"/>
              </a:rPr>
              <a:t>ENERGY NETWORK</a:t>
            </a:r>
            <a:endParaRPr/>
          </a:p>
        </p:txBody>
      </p:sp>
      <p:pic>
        <p:nvPicPr>
          <p:cNvPr id="376" name="Εικόνα 5"/>
          <p:cNvPicPr/>
          <p:nvPr/>
        </p:nvPicPr>
        <p:blipFill>
          <a:blip r:embed="rId2"/>
          <a:stretch>
            <a:fillRect/>
          </a:stretch>
        </p:blipFill>
        <p:spPr>
          <a:xfrm>
            <a:off x="0" y="0"/>
            <a:ext cx="430200" cy="764280"/>
          </a:xfrm>
          <a:prstGeom prst="rect">
            <a:avLst/>
          </a:prstGeom>
        </p:spPr>
      </p:pic>
      <p:sp>
        <p:nvSpPr>
          <p:cNvPr id="377" name="CustomShape 3"/>
          <p:cNvSpPr/>
          <p:nvPr/>
        </p:nvSpPr>
        <p:spPr>
          <a:xfrm>
            <a:off x="625320" y="3762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CustomShape 1"/>
          <p:cNvSpPr/>
          <p:nvPr/>
        </p:nvSpPr>
        <p:spPr>
          <a:xfrm>
            <a:off x="2555640" y="0"/>
            <a:ext cx="3818520" cy="764640"/>
          </a:xfrm>
          <a:prstGeom prst="ellipse">
            <a:avLst/>
          </a:prstGeom>
          <a:gradFill>
            <a:gsLst>
              <a:gs pos="0">
                <a:srgbClr val="9CC745"/>
              </a:gs>
              <a:gs pos="50000">
                <a:srgbClr val="779637"/>
              </a:gs>
              <a:gs pos="100000">
                <a:srgbClr val="9CC745"/>
              </a:gs>
            </a:gsLst>
            <a:lin ang="16200000"/>
          </a:gradFill>
          <a:ln w="9360">
            <a:solidFill>
              <a:srgbClr val="98B855"/>
            </a:solidFill>
            <a:round/>
          </a:ln>
        </p:spPr>
        <p:txBody>
          <a:bodyPr lIns="559440" tIns="111960" rIns="0" bIns="0" anchor="ctr"/>
          <a:lstStyle/>
          <a:p>
            <a:pPr algn="ctr">
              <a:lnSpc>
                <a:spcPct val="90000"/>
              </a:lnSpc>
            </a:pPr>
            <a:r>
              <a:rPr lang="fr-FR" sz="3800" b="1">
                <a:solidFill>
                  <a:srgbClr val="FFFFFF"/>
                </a:solidFill>
                <a:latin typeface="Calibri"/>
              </a:rPr>
              <a:t>SERVICES </a:t>
            </a:r>
            <a:endParaRPr/>
          </a:p>
        </p:txBody>
      </p:sp>
      <p:sp>
        <p:nvSpPr>
          <p:cNvPr id="379" name="CustomShape 2"/>
          <p:cNvSpPr/>
          <p:nvPr/>
        </p:nvSpPr>
        <p:spPr>
          <a:xfrm>
            <a:off x="0" y="764640"/>
            <a:ext cx="9143640" cy="6093000"/>
          </a:xfrm>
          <a:prstGeom prst="rect">
            <a:avLst/>
          </a:prstGeom>
          <a:solidFill>
            <a:srgbClr val="4F81BD"/>
          </a:solidFill>
          <a:ln w="25560">
            <a:solidFill>
              <a:srgbClr val="3A5F8B"/>
            </a:solidFill>
            <a:round/>
          </a:ln>
        </p:spPr>
        <p:txBody>
          <a:bodyPr lIns="90000" tIns="45000" rIns="90000" bIns="45000" anchor="ctr"/>
          <a:lstStyle/>
          <a:p>
            <a:pPr>
              <a:lnSpc>
                <a:spcPct val="80000"/>
              </a:lnSpc>
              <a:buFont typeface="Arial"/>
              <a:buChar char="•"/>
            </a:pPr>
            <a:r>
              <a:rPr lang="fr-FR" sz="1200" b="1">
                <a:solidFill>
                  <a:srgbClr val="000000"/>
                </a:solidFill>
                <a:latin typeface="Calibri"/>
              </a:rPr>
              <a:t>HOUSING AGENCY</a:t>
            </a:r>
            <a:endParaRPr/>
          </a:p>
          <a:p>
            <a:pPr>
              <a:lnSpc>
                <a:spcPct val="80000"/>
              </a:lnSpc>
              <a:buFont typeface="Arial"/>
              <a:buChar char="•"/>
            </a:pPr>
            <a:r>
              <a:rPr lang="fr-FR" sz="1200" b="1">
                <a:solidFill>
                  <a:srgbClr val="000000"/>
                </a:solidFill>
                <a:latin typeface="Calibri"/>
              </a:rPr>
              <a:t>FEEDING SERVICE</a:t>
            </a:r>
            <a:endParaRPr/>
          </a:p>
          <a:p>
            <a:pPr>
              <a:lnSpc>
                <a:spcPct val="80000"/>
              </a:lnSpc>
              <a:buFont typeface="Arial"/>
              <a:buChar char="•"/>
            </a:pPr>
            <a:r>
              <a:rPr lang="fr-FR" sz="1200" b="1">
                <a:solidFill>
                  <a:srgbClr val="000000"/>
                </a:solidFill>
                <a:latin typeface="Calibri"/>
              </a:rPr>
              <a:t>SERVICE CLOTHING-FOOTWEAR</a:t>
            </a:r>
            <a:endParaRPr/>
          </a:p>
          <a:p>
            <a:pPr>
              <a:lnSpc>
                <a:spcPct val="80000"/>
              </a:lnSpc>
              <a:buFont typeface="Arial"/>
              <a:buChar char="•"/>
            </a:pPr>
            <a:r>
              <a:rPr lang="fr-FR" sz="1200" b="1">
                <a:solidFill>
                  <a:srgbClr val="000000"/>
                </a:solidFill>
                <a:latin typeface="Calibri"/>
              </a:rPr>
              <a:t>TRANSPORT SERVICE</a:t>
            </a:r>
            <a:endParaRPr/>
          </a:p>
          <a:p>
            <a:pPr>
              <a:lnSpc>
                <a:spcPct val="80000"/>
              </a:lnSpc>
              <a:buFont typeface="Arial"/>
              <a:buChar char="•"/>
            </a:pPr>
            <a:r>
              <a:rPr lang="fr-FR" sz="1200" b="1">
                <a:solidFill>
                  <a:srgbClr val="000000"/>
                </a:solidFill>
                <a:latin typeface="Calibri"/>
              </a:rPr>
              <a:t>WATER SERVICE</a:t>
            </a:r>
            <a:endParaRPr/>
          </a:p>
          <a:p>
            <a:pPr>
              <a:lnSpc>
                <a:spcPct val="80000"/>
              </a:lnSpc>
              <a:buFont typeface="Arial"/>
              <a:buChar char="•"/>
            </a:pPr>
            <a:r>
              <a:rPr lang="fr-FR" sz="1200" b="1">
                <a:solidFill>
                  <a:srgbClr val="000000"/>
                </a:solidFill>
                <a:latin typeface="Calibri"/>
              </a:rPr>
              <a:t>SERVICE APORRYPANSIS</a:t>
            </a:r>
            <a:endParaRPr/>
          </a:p>
          <a:p>
            <a:pPr>
              <a:lnSpc>
                <a:spcPct val="80000"/>
              </a:lnSpc>
              <a:buFont typeface="Arial"/>
              <a:buChar char="•"/>
            </a:pPr>
            <a:r>
              <a:rPr lang="fr-FR" sz="1200" b="1">
                <a:solidFill>
                  <a:srgbClr val="000000"/>
                </a:solidFill>
                <a:latin typeface="Calibri"/>
              </a:rPr>
              <a:t>SERVICE INFORMATION</a:t>
            </a:r>
            <a:endParaRPr/>
          </a:p>
          <a:p>
            <a:pPr>
              <a:lnSpc>
                <a:spcPct val="80000"/>
              </a:lnSpc>
              <a:buFont typeface="Arial"/>
              <a:buChar char="•"/>
            </a:pPr>
            <a:r>
              <a:rPr lang="fr-FR" sz="1200" b="1">
                <a:solidFill>
                  <a:srgbClr val="000000"/>
                </a:solidFill>
                <a:latin typeface="Calibri"/>
              </a:rPr>
              <a:t>HEALTH SERVICE PROVIDERS</a:t>
            </a:r>
            <a:endParaRPr/>
          </a:p>
          <a:p>
            <a:pPr>
              <a:lnSpc>
                <a:spcPct val="80000"/>
              </a:lnSpc>
              <a:buFont typeface="Arial"/>
              <a:buChar char="•"/>
            </a:pPr>
            <a:r>
              <a:rPr lang="fr-FR" sz="1200" b="1">
                <a:solidFill>
                  <a:srgbClr val="000000"/>
                </a:solidFill>
                <a:latin typeface="Calibri"/>
              </a:rPr>
              <a:t>SERVICE-LEARNING LIFELONG EDUCATION</a:t>
            </a:r>
            <a:endParaRPr/>
          </a:p>
          <a:p>
            <a:pPr>
              <a:lnSpc>
                <a:spcPct val="80000"/>
              </a:lnSpc>
              <a:buFont typeface="Arial"/>
              <a:buChar char="•"/>
            </a:pPr>
            <a:r>
              <a:rPr lang="fr-FR" sz="1200" b="1">
                <a:solidFill>
                  <a:srgbClr val="000000"/>
                </a:solidFill>
                <a:latin typeface="Calibri"/>
              </a:rPr>
              <a:t>SERVICE ATHLISIS-GYMNASIS</a:t>
            </a:r>
            <a:endParaRPr/>
          </a:p>
          <a:p>
            <a:pPr>
              <a:lnSpc>
                <a:spcPct val="80000"/>
              </a:lnSpc>
              <a:buFont typeface="Arial"/>
              <a:buChar char="•"/>
            </a:pPr>
            <a:r>
              <a:rPr lang="fr-FR" sz="1200" b="1">
                <a:solidFill>
                  <a:srgbClr val="000000"/>
                </a:solidFill>
                <a:latin typeface="Calibri"/>
              </a:rPr>
              <a:t>SERVICE CLUBS</a:t>
            </a:r>
            <a:endParaRPr/>
          </a:p>
          <a:p>
            <a:pPr>
              <a:lnSpc>
                <a:spcPct val="80000"/>
              </a:lnSpc>
              <a:buFont typeface="Arial"/>
              <a:buChar char="•"/>
            </a:pPr>
            <a:r>
              <a:rPr lang="fr-FR" sz="1200" b="1">
                <a:solidFill>
                  <a:srgbClr val="000000"/>
                </a:solidFill>
                <a:latin typeface="Calibri"/>
              </a:rPr>
              <a:t>TRAVEL-TOURISM SERVICE COVERAGE</a:t>
            </a:r>
            <a:endParaRPr/>
          </a:p>
          <a:p>
            <a:pPr>
              <a:lnSpc>
                <a:spcPct val="80000"/>
              </a:lnSpc>
              <a:buFont typeface="Arial"/>
              <a:buChar char="•"/>
            </a:pPr>
            <a:r>
              <a:rPr lang="fr-FR" sz="1200" b="1">
                <a:solidFill>
                  <a:srgbClr val="000000"/>
                </a:solidFill>
                <a:latin typeface="Calibri"/>
              </a:rPr>
              <a:t>SERVICE DIFFUSION CULTURE-CULTURAL EVENTS</a:t>
            </a:r>
            <a:endParaRPr/>
          </a:p>
          <a:p>
            <a:pPr>
              <a:lnSpc>
                <a:spcPct val="80000"/>
              </a:lnSpc>
              <a:buFont typeface="Arial"/>
              <a:buChar char="•"/>
            </a:pPr>
            <a:r>
              <a:rPr lang="fr-FR" sz="1200" b="1">
                <a:solidFill>
                  <a:srgbClr val="000000"/>
                </a:solidFill>
                <a:latin typeface="Calibri"/>
              </a:rPr>
              <a:t>SERVICE MANAGEMENT FACILITY</a:t>
            </a:r>
            <a:endParaRPr/>
          </a:p>
          <a:p>
            <a:pPr>
              <a:lnSpc>
                <a:spcPct val="80000"/>
              </a:lnSpc>
              <a:buFont typeface="Arial"/>
              <a:buChar char="•"/>
            </a:pPr>
            <a:r>
              <a:rPr lang="fr-FR" sz="1200" b="1">
                <a:solidFill>
                  <a:srgbClr val="000000"/>
                </a:solidFill>
                <a:latin typeface="Calibri"/>
              </a:rPr>
              <a:t>SERVICE BUSINESS ACTIVITY-BARTERING</a:t>
            </a:r>
            <a:endParaRPr/>
          </a:p>
          <a:p>
            <a:pPr>
              <a:lnSpc>
                <a:spcPct val="80000"/>
              </a:lnSpc>
              <a:buFont typeface="Arial"/>
              <a:buChar char="•"/>
            </a:pPr>
            <a:r>
              <a:rPr lang="fr-FR" sz="1200" b="1">
                <a:solidFill>
                  <a:srgbClr val="000000"/>
                </a:solidFill>
                <a:latin typeface="Calibri"/>
              </a:rPr>
              <a:t>OFFICE SPACE RENTAL</a:t>
            </a:r>
            <a:endParaRPr/>
          </a:p>
          <a:p>
            <a:pPr>
              <a:lnSpc>
                <a:spcPct val="80000"/>
              </a:lnSpc>
              <a:buFont typeface="Arial"/>
              <a:buChar char="•"/>
            </a:pPr>
            <a:r>
              <a:rPr lang="fr-FR" sz="1200" b="1">
                <a:solidFill>
                  <a:srgbClr val="000000"/>
                </a:solidFill>
                <a:latin typeface="Calibri"/>
              </a:rPr>
              <a:t>SERVICE PROVIDERS GEOGRAPHIC SERVICES</a:t>
            </a:r>
            <a:endParaRPr/>
          </a:p>
          <a:p>
            <a:pPr>
              <a:lnSpc>
                <a:spcPct val="80000"/>
              </a:lnSpc>
              <a:buFont typeface="Arial"/>
              <a:buChar char="•"/>
            </a:pPr>
            <a:r>
              <a:rPr lang="fr-FR" sz="1200" b="1">
                <a:solidFill>
                  <a:srgbClr val="000000"/>
                </a:solidFill>
                <a:latin typeface="Calibri"/>
              </a:rPr>
              <a:t>MANAGING CHEMICAL-PHARMACEUTICAL-FERTILIZER</a:t>
            </a:r>
            <a:endParaRPr/>
          </a:p>
          <a:p>
            <a:pPr>
              <a:lnSpc>
                <a:spcPct val="80000"/>
              </a:lnSpc>
              <a:buFont typeface="Arial"/>
              <a:buChar char="•"/>
            </a:pPr>
            <a:r>
              <a:rPr lang="fr-FR" sz="1200" b="1">
                <a:solidFill>
                  <a:srgbClr val="000000"/>
                </a:solidFill>
                <a:latin typeface="Calibri"/>
              </a:rPr>
              <a:t>MANAGEMENT SERVICE AVAILABLE CHRONOMONADON</a:t>
            </a:r>
            <a:endParaRPr/>
          </a:p>
          <a:p>
            <a:pPr>
              <a:lnSpc>
                <a:spcPct val="80000"/>
              </a:lnSpc>
              <a:buFont typeface="Arial"/>
              <a:buChar char="•"/>
            </a:pPr>
            <a:r>
              <a:rPr lang="fr-FR" sz="1200" b="1">
                <a:solidFill>
                  <a:srgbClr val="000000"/>
                </a:solidFill>
                <a:latin typeface="Calibri"/>
              </a:rPr>
              <a:t>SUPPORT SERVICE DESIGN ERRORS</a:t>
            </a:r>
            <a:endParaRPr/>
          </a:p>
          <a:p>
            <a:pPr>
              <a:lnSpc>
                <a:spcPct val="80000"/>
              </a:lnSpc>
              <a:buFont typeface="Arial"/>
              <a:buChar char="•"/>
            </a:pPr>
            <a:r>
              <a:rPr lang="fr-FR" sz="1200" b="1">
                <a:solidFill>
                  <a:srgbClr val="000000"/>
                </a:solidFill>
                <a:latin typeface="Calibri"/>
              </a:rPr>
              <a:t>AGENCY PROBLEM SOLVING</a:t>
            </a:r>
            <a:endParaRPr/>
          </a:p>
          <a:p>
            <a:pPr>
              <a:lnSpc>
                <a:spcPct val="80000"/>
              </a:lnSpc>
              <a:buFont typeface="Arial"/>
              <a:buChar char="•"/>
            </a:pPr>
            <a:r>
              <a:rPr lang="fr-FR" sz="1200" b="1">
                <a:solidFill>
                  <a:srgbClr val="000000"/>
                </a:solidFill>
                <a:latin typeface="Calibri"/>
              </a:rPr>
              <a:t>SERVICE HANDLING GOODS</a:t>
            </a:r>
            <a:endParaRPr/>
          </a:p>
          <a:p>
            <a:pPr>
              <a:lnSpc>
                <a:spcPct val="80000"/>
              </a:lnSpc>
              <a:buFont typeface="Arial"/>
              <a:buChar char="•"/>
            </a:pPr>
            <a:r>
              <a:rPr lang="fr-FR" sz="1200" b="1">
                <a:solidFill>
                  <a:srgbClr val="000000"/>
                </a:solidFill>
                <a:latin typeface="Calibri"/>
              </a:rPr>
              <a:t>ENERGY MANAGEMENT SERVICES</a:t>
            </a:r>
            <a:endParaRPr/>
          </a:p>
          <a:p>
            <a:pPr>
              <a:lnSpc>
                <a:spcPct val="80000"/>
              </a:lnSpc>
              <a:buFont typeface="Arial"/>
              <a:buChar char="•"/>
            </a:pPr>
            <a:r>
              <a:rPr lang="fr-FR" sz="1200" b="1">
                <a:solidFill>
                  <a:srgbClr val="000000"/>
                </a:solidFill>
                <a:latin typeface="Calibri"/>
              </a:rPr>
              <a:t>SERVICE PROVIDERS TO COVER disabled</a:t>
            </a:r>
            <a:endParaRPr/>
          </a:p>
          <a:p>
            <a:pPr>
              <a:lnSpc>
                <a:spcPct val="80000"/>
              </a:lnSpc>
              <a:buFont typeface="Arial"/>
              <a:buChar char="•"/>
            </a:pPr>
            <a:r>
              <a:rPr lang="fr-FR" sz="1200" b="1">
                <a:solidFill>
                  <a:srgbClr val="000000"/>
                </a:solidFill>
                <a:latin typeface="Calibri"/>
              </a:rPr>
              <a:t>SERVICE LEARNING MACHINES TO THIRD PARTIES FOR REPLACEMENT OF ADMINISTRATORS</a:t>
            </a:r>
            <a:endParaRPr/>
          </a:p>
          <a:p>
            <a:pPr>
              <a:lnSpc>
                <a:spcPct val="80000"/>
              </a:lnSpc>
              <a:buFont typeface="Arial"/>
              <a:buChar char="•"/>
            </a:pPr>
            <a:r>
              <a:rPr lang="fr-FR" sz="1200" b="1">
                <a:solidFill>
                  <a:srgbClr val="000000"/>
                </a:solidFill>
                <a:latin typeface="Calibri"/>
              </a:rPr>
              <a:t>SERVICE PLANNING STUDIES</a:t>
            </a:r>
            <a:endParaRPr/>
          </a:p>
          <a:p>
            <a:pPr>
              <a:lnSpc>
                <a:spcPct val="80000"/>
              </a:lnSpc>
              <a:buFont typeface="Arial"/>
              <a:buChar char="•"/>
            </a:pPr>
            <a:r>
              <a:rPr lang="fr-FR" sz="1200" b="1">
                <a:solidFill>
                  <a:srgbClr val="000000"/>
                </a:solidFill>
                <a:latin typeface="Calibri"/>
              </a:rPr>
              <a:t>SERVICE economic studies</a:t>
            </a:r>
            <a:endParaRPr/>
          </a:p>
          <a:p>
            <a:pPr>
              <a:lnSpc>
                <a:spcPct val="80000"/>
              </a:lnSpc>
              <a:buFont typeface="Arial"/>
              <a:buChar char="•"/>
            </a:pPr>
            <a:r>
              <a:rPr lang="fr-FR" sz="1200" b="1">
                <a:solidFill>
                  <a:srgbClr val="000000"/>
                </a:solidFill>
                <a:latin typeface="Calibri"/>
              </a:rPr>
              <a:t>SERVICE SURVEY FOR INNOVATIVE ACTIONS</a:t>
            </a:r>
            <a:endParaRPr/>
          </a:p>
          <a:p>
            <a:pPr>
              <a:lnSpc>
                <a:spcPct val="80000"/>
              </a:lnSpc>
              <a:buFont typeface="Arial"/>
              <a:buChar char="•"/>
            </a:pPr>
            <a:r>
              <a:rPr lang="fr-FR" sz="1200" b="1">
                <a:solidFill>
                  <a:srgbClr val="000000"/>
                </a:solidFill>
                <a:latin typeface="Calibri"/>
              </a:rPr>
              <a:t>SERVICE ORGANIZATION WEB SERVICES</a:t>
            </a:r>
            <a:endParaRPr/>
          </a:p>
          <a:p>
            <a:pPr>
              <a:lnSpc>
                <a:spcPct val="80000"/>
              </a:lnSpc>
              <a:buFont typeface="Arial"/>
              <a:buChar char="•"/>
            </a:pPr>
            <a:r>
              <a:rPr lang="fr-FR" sz="1200" b="1">
                <a:solidFill>
                  <a:srgbClr val="000000"/>
                </a:solidFill>
                <a:latin typeface="Calibri"/>
              </a:rPr>
              <a:t>SERVICE MONITORING ACTIVITIES AND NEWS AGENCIES</a:t>
            </a:r>
            <a:endParaRPr/>
          </a:p>
          <a:p>
            <a:pPr>
              <a:lnSpc>
                <a:spcPct val="80000"/>
              </a:lnSpc>
              <a:buFont typeface="Arial"/>
              <a:buChar char="•"/>
            </a:pPr>
            <a:r>
              <a:rPr lang="fr-FR" sz="1200" b="1">
                <a:solidFill>
                  <a:srgbClr val="000000"/>
                </a:solidFill>
                <a:latin typeface="Calibri"/>
              </a:rPr>
              <a:t>SERVICE CONTROL AND ENFORCEMENT PENALTIES FOR NON-COMPLIANCE WITH THE PLANS Prescribed</a:t>
            </a:r>
            <a:endParaRPr/>
          </a:p>
        </p:txBody>
      </p:sp>
      <p:pic>
        <p:nvPicPr>
          <p:cNvPr id="380" name="Εικόνα 7"/>
          <p:cNvPicPr/>
          <p:nvPr/>
        </p:nvPicPr>
        <p:blipFill>
          <a:blip r:embed="rId2"/>
          <a:stretch>
            <a:fillRect/>
          </a:stretch>
        </p:blipFill>
        <p:spPr>
          <a:xfrm>
            <a:off x="15840" y="0"/>
            <a:ext cx="523080" cy="764280"/>
          </a:xfrm>
          <a:prstGeom prst="rect">
            <a:avLst/>
          </a:prstGeom>
        </p:spPr>
      </p:pic>
      <p:sp>
        <p:nvSpPr>
          <p:cNvPr id="381" name="CustomShape 3"/>
          <p:cNvSpPr/>
          <p:nvPr/>
        </p:nvSpPr>
        <p:spPr>
          <a:xfrm>
            <a:off x="539280" y="382320"/>
            <a:ext cx="143964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CustomShape 1"/>
          <p:cNvSpPr/>
          <p:nvPr/>
        </p:nvSpPr>
        <p:spPr>
          <a:xfrm rot="10800000">
            <a:off x="2580480" y="116640"/>
            <a:ext cx="5171400" cy="2088000"/>
          </a:xfrm>
          <a:prstGeom prst="homePlate">
            <a:avLst>
              <a:gd name="adj" fmla="val 50000"/>
            </a:avLst>
          </a:prstGeom>
          <a:solidFill>
            <a:srgbClr val="4F81BD"/>
          </a:solidFill>
          <a:ln w="25560">
            <a:solidFill>
              <a:srgbClr val="FFFFFF"/>
            </a:solidFill>
            <a:round/>
          </a:ln>
        </p:spPr>
        <p:txBody>
          <a:bodyPr lIns="735480" tIns="114480" rIns="920880" bIns="114480" anchor="ctr"/>
          <a:lstStyle/>
          <a:p>
            <a:pPr algn="ctr">
              <a:lnSpc>
                <a:spcPct val="90000"/>
              </a:lnSpc>
            </a:pPr>
            <a:r>
              <a:rPr lang="fr-FR" sz="3000">
                <a:solidFill>
                  <a:srgbClr val="FFFFFF"/>
                </a:solidFill>
                <a:latin typeface="Calibri"/>
              </a:rPr>
              <a:t>AGRICULTURAL ZONE AND</a:t>
            </a:r>
            <a:endParaRPr/>
          </a:p>
          <a:p>
            <a:pPr algn="ctr">
              <a:lnSpc>
                <a:spcPct val="90000"/>
              </a:lnSpc>
            </a:pPr>
            <a:r>
              <a:rPr lang="fr-FR" sz="3000">
                <a:solidFill>
                  <a:srgbClr val="FFFFFF"/>
                </a:solidFill>
                <a:latin typeface="Calibri"/>
              </a:rPr>
              <a:t>AGRICULTURAL PRODUCTION</a:t>
            </a:r>
            <a:endParaRPr/>
          </a:p>
        </p:txBody>
      </p:sp>
      <p:sp>
        <p:nvSpPr>
          <p:cNvPr id="383" name="CustomShape 2"/>
          <p:cNvSpPr/>
          <p:nvPr/>
        </p:nvSpPr>
        <p:spPr>
          <a:xfrm>
            <a:off x="1536120" y="116640"/>
            <a:ext cx="2088000" cy="2088000"/>
          </a:xfrm>
          <a:prstGeom prst="ellipse">
            <a:avLst/>
          </a:prstGeom>
          <a:blipFill>
            <a:blip r:embed="rId2"/>
            <a:stretch>
              <a:fillRect/>
            </a:stretch>
          </a:blipFill>
          <a:ln w="25560">
            <a:solidFill>
              <a:srgbClr val="FFFFFF"/>
            </a:solidFill>
            <a:round/>
          </a:ln>
        </p:spPr>
      </p:sp>
      <p:sp>
        <p:nvSpPr>
          <p:cNvPr id="384" name="CustomShape 3"/>
          <p:cNvSpPr/>
          <p:nvPr/>
        </p:nvSpPr>
        <p:spPr>
          <a:xfrm>
            <a:off x="0" y="2205000"/>
            <a:ext cx="9129960" cy="4575240"/>
          </a:xfrm>
          <a:prstGeom prst="bevel">
            <a:avLst>
              <a:gd name="adj" fmla="val 12500"/>
            </a:avLst>
          </a:prstGeom>
          <a:solidFill>
            <a:srgbClr val="C0504D"/>
          </a:solidFill>
          <a:ln w="38160">
            <a:solidFill>
              <a:srgbClr val="FFFFFF"/>
            </a:solidFill>
            <a:round/>
          </a:ln>
        </p:spPr>
        <p:txBody>
          <a:bodyPr lIns="90000" tIns="45000" rIns="90000" bIns="45000" anchor="ctr"/>
          <a:lstStyle/>
          <a:p>
            <a:pPr>
              <a:lnSpc>
                <a:spcPct val="80000"/>
              </a:lnSpc>
              <a:buFont typeface="Arial"/>
              <a:buChar char="•"/>
            </a:pPr>
            <a:r>
              <a:rPr lang="fr-FR" sz="1600" b="1">
                <a:solidFill>
                  <a:srgbClr val="000000"/>
                </a:solidFill>
                <a:latin typeface="Calibri"/>
              </a:rPr>
              <a:t>EVERY ONE OF THE RURAL FAMILY FARMS</a:t>
            </a:r>
            <a:endParaRPr/>
          </a:p>
          <a:p>
            <a:pPr>
              <a:lnSpc>
                <a:spcPct val="80000"/>
              </a:lnSpc>
              <a:buFont typeface="Arial"/>
              <a:buChar char="•"/>
            </a:pPr>
            <a:r>
              <a:rPr lang="fr-FR" sz="1600" b="1">
                <a:solidFill>
                  <a:srgbClr val="000000"/>
                </a:solidFill>
                <a:latin typeface="Calibri"/>
              </a:rPr>
              <a:t>PRODUCE WITHIN THE LIMITS OF AREA TO 6 hectares AGRICULTURAL PRODUCTS BELONGING TO REGULATIONS OF BIOLOGICAL AGRICULTURE – LIVESTOCK</a:t>
            </a:r>
            <a:endParaRPr/>
          </a:p>
          <a:p>
            <a:pPr>
              <a:lnSpc>
                <a:spcPct val="80000"/>
              </a:lnSpc>
              <a:buFont typeface="Arial"/>
              <a:buChar char="•"/>
            </a:pPr>
            <a:r>
              <a:rPr lang="fr-FR" sz="1600" b="1">
                <a:solidFill>
                  <a:srgbClr val="000000"/>
                </a:solidFill>
                <a:latin typeface="Calibri"/>
              </a:rPr>
              <a:t>Output of products</a:t>
            </a:r>
            <a:endParaRPr/>
          </a:p>
          <a:p>
            <a:pPr>
              <a:lnSpc>
                <a:spcPct val="80000"/>
              </a:lnSpc>
              <a:buFont typeface="Arial"/>
              <a:buChar char="•"/>
            </a:pPr>
            <a:r>
              <a:rPr lang="fr-FR" sz="1600" b="1">
                <a:solidFill>
                  <a:srgbClr val="000000"/>
                </a:solidFill>
                <a:latin typeface="Calibri"/>
              </a:rPr>
              <a:t>ONE PART IS ONLY FOR DOMESTIC CONSUMPTION</a:t>
            </a:r>
            <a:endParaRPr/>
          </a:p>
          <a:p>
            <a:pPr>
              <a:lnSpc>
                <a:spcPct val="80000"/>
              </a:lnSpc>
              <a:buFont typeface="Arial"/>
              <a:buChar char="•"/>
            </a:pPr>
            <a:r>
              <a:rPr lang="fr-FR" sz="1600" b="1">
                <a:solidFill>
                  <a:srgbClr val="000000"/>
                </a:solidFill>
                <a:latin typeface="Calibri"/>
              </a:rPr>
              <a:t>ONE PART IS FOR BIOTECHNICAL USE</a:t>
            </a:r>
            <a:endParaRPr/>
          </a:p>
          <a:p>
            <a:pPr>
              <a:lnSpc>
                <a:spcPct val="80000"/>
              </a:lnSpc>
              <a:buFont typeface="Arial"/>
              <a:buChar char="•"/>
            </a:pPr>
            <a:r>
              <a:rPr lang="fr-FR" sz="1600" b="1">
                <a:solidFill>
                  <a:srgbClr val="000000"/>
                </a:solidFill>
                <a:latin typeface="Calibri"/>
              </a:rPr>
              <a:t>ONE PART IS FOR INDUSTRIAL USE</a:t>
            </a:r>
            <a:endParaRPr/>
          </a:p>
          <a:p>
            <a:pPr>
              <a:lnSpc>
                <a:spcPct val="80000"/>
              </a:lnSpc>
              <a:buFont typeface="Arial"/>
              <a:buChar char="•"/>
            </a:pPr>
            <a:r>
              <a:rPr lang="fr-FR" sz="1600" b="1">
                <a:solidFill>
                  <a:srgbClr val="000000"/>
                </a:solidFill>
                <a:latin typeface="Calibri"/>
              </a:rPr>
              <a:t>ONE PART IS FOR COMMERCIAL USE</a:t>
            </a:r>
            <a:endParaRPr/>
          </a:p>
          <a:p>
            <a:pPr>
              <a:lnSpc>
                <a:spcPct val="80000"/>
              </a:lnSpc>
              <a:buFont typeface="Arial"/>
              <a:buChar char="•"/>
            </a:pPr>
            <a:r>
              <a:rPr lang="fr-FR" sz="1600" b="1">
                <a:solidFill>
                  <a:srgbClr val="000000"/>
                </a:solidFill>
                <a:latin typeface="Calibri"/>
              </a:rPr>
              <a:t>This means that</a:t>
            </a:r>
            <a:endParaRPr/>
          </a:p>
          <a:p>
            <a:pPr>
              <a:lnSpc>
                <a:spcPct val="80000"/>
              </a:lnSpc>
              <a:buFont typeface="Arial"/>
              <a:buChar char="•"/>
            </a:pPr>
            <a:r>
              <a:rPr lang="fr-FR" sz="1600" b="1">
                <a:solidFill>
                  <a:srgbClr val="000000"/>
                </a:solidFill>
                <a:latin typeface="Calibri"/>
              </a:rPr>
              <a:t>EACH ONE hectares LAND produces a product OTHERWISE FROM FAMILY FARM TO FAMILY FARM IN THE SAME BUT SAME CORE IN DIFFERENT CORES</a:t>
            </a:r>
            <a:endParaRPr/>
          </a:p>
          <a:p>
            <a:pPr>
              <a:lnSpc>
                <a:spcPct val="80000"/>
              </a:lnSpc>
              <a:buFont typeface="Arial"/>
              <a:buChar char="•"/>
            </a:pPr>
            <a:r>
              <a:rPr lang="fr-FR" sz="1600" b="1">
                <a:solidFill>
                  <a:srgbClr val="000000"/>
                </a:solidFill>
                <a:latin typeface="Calibri"/>
              </a:rPr>
              <a:t>BECAUSE OF THIS fragmentation of land IN GREECE</a:t>
            </a:r>
            <a:endParaRPr/>
          </a:p>
          <a:p>
            <a:pPr>
              <a:lnSpc>
                <a:spcPct val="80000"/>
              </a:lnSpc>
              <a:buFont typeface="Arial"/>
              <a:buChar char="•"/>
            </a:pPr>
            <a:r>
              <a:rPr lang="fr-FR" sz="1600" b="1">
                <a:solidFill>
                  <a:srgbClr val="000000"/>
                </a:solidFill>
                <a:latin typeface="Calibri"/>
              </a:rPr>
              <a:t>TIME ALL THE TERRITORIES ARE POSSIBLE WITHIN ONE TO CORE THROUGH IRRIGATED IRRIGATION NETWORK OF THE CORE</a:t>
            </a:r>
            <a:endParaRPr/>
          </a:p>
        </p:txBody>
      </p:sp>
      <p:pic>
        <p:nvPicPr>
          <p:cNvPr id="385" name="Εικόνα 12"/>
          <p:cNvPicPr/>
          <p:nvPr/>
        </p:nvPicPr>
        <p:blipFill>
          <a:blip r:embed="rId3"/>
          <a:stretch>
            <a:fillRect/>
          </a:stretch>
        </p:blipFill>
        <p:spPr>
          <a:xfrm>
            <a:off x="0" y="6067800"/>
            <a:ext cx="582840" cy="703800"/>
          </a:xfrm>
          <a:prstGeom prst="rect">
            <a:avLst/>
          </a:prstGeom>
        </p:spPr>
      </p:pic>
      <p:sp>
        <p:nvSpPr>
          <p:cNvPr id="386" name="CustomShape 4"/>
          <p:cNvSpPr/>
          <p:nvPr/>
        </p:nvSpPr>
        <p:spPr>
          <a:xfrm>
            <a:off x="766080" y="64026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0" y="1259640"/>
            <a:ext cx="9036000" cy="872640"/>
          </a:xfrm>
          <a:prstGeom prst="roundRect">
            <a:avLst>
              <a:gd name="adj" fmla="val 16667"/>
            </a:avLst>
          </a:prstGeom>
          <a:gradFill>
            <a:gsLst>
              <a:gs pos="0">
                <a:srgbClr val="E5EFFF"/>
              </a:gs>
              <a:gs pos="50000">
                <a:srgbClr val="A4C1FF"/>
              </a:gs>
              <a:gs pos="100000">
                <a:srgbClr val="E5EFFF"/>
              </a:gs>
            </a:gsLst>
            <a:lin ang="16200000"/>
          </a:gradFill>
        </p:spPr>
        <p:txBody>
          <a:bodyPr lIns="133920" tIns="133920" bIns="91440" anchor="ctr"/>
          <a:lstStyle/>
          <a:p>
            <a:pPr algn="ctr">
              <a:lnSpc>
                <a:spcPct val="90000"/>
              </a:lnSpc>
            </a:pPr>
            <a:r>
              <a:rPr lang="fr-FR" sz="2400" b="1">
                <a:solidFill>
                  <a:srgbClr val="000000"/>
                </a:solidFill>
                <a:latin typeface="Calibri"/>
              </a:rPr>
              <a:t>CREATING CORE 7 MIXED Families FARMS IN AREA 42 hectares
FOR Biotechnical use</a:t>
            </a:r>
            <a:r>
              <a:rPr lang="fr-FR" sz="1500">
                <a:solidFill>
                  <a:srgbClr val="000000"/>
                </a:solidFill>
                <a:latin typeface="Calibri"/>
              </a:rPr>
              <a:t>
</a:t>
            </a:r>
            <a:endParaRPr/>
          </a:p>
        </p:txBody>
      </p:sp>
      <p:sp>
        <p:nvSpPr>
          <p:cNvPr id="106" name="TextShape 2"/>
          <p:cNvSpPr txBox="1"/>
          <p:nvPr/>
        </p:nvSpPr>
        <p:spPr>
          <a:xfrm>
            <a:off x="492840" y="2133000"/>
            <a:ext cx="8229240" cy="719640"/>
          </a:xfrm>
          <a:prstGeom prst="rect">
            <a:avLst/>
          </a:prstGeom>
        </p:spPr>
        <p:txBody>
          <a:bodyPr/>
          <a:lstStyle/>
          <a:p>
            <a:pPr lvl="1">
              <a:lnSpc>
                <a:spcPct val="80000"/>
              </a:lnSpc>
              <a:buSzPct val="25000"/>
              <a:buFont typeface="StarSymbol"/>
              <a:buChar char=""/>
            </a:pPr>
            <a:r>
              <a:rPr lang="el-GR" sz="4000" b="1">
                <a:solidFill>
                  <a:srgbClr val="000000"/>
                </a:solidFill>
                <a:latin typeface="Calibri"/>
              </a:rPr>
              <a:t>6 hectares PER FARM for housing</a:t>
            </a:r>
            <a:endParaRPr/>
          </a:p>
          <a:p>
            <a:pPr>
              <a:lnSpc>
                <a:spcPct val="100000"/>
              </a:lnSpc>
            </a:pPr>
            <a:endParaRPr/>
          </a:p>
        </p:txBody>
      </p:sp>
      <p:sp>
        <p:nvSpPr>
          <p:cNvPr id="107" name="CustomShape 3"/>
          <p:cNvSpPr/>
          <p:nvPr/>
        </p:nvSpPr>
        <p:spPr>
          <a:xfrm>
            <a:off x="250920" y="2829240"/>
            <a:ext cx="8713440" cy="3656880"/>
          </a:xfrm>
          <a:prstGeom prst="rect">
            <a:avLst/>
          </a:prstGeom>
        </p:spPr>
        <p:txBody>
          <a:bodyPr lIns="90000" tIns="45000" rIns="90000" bIns="45000" anchor="ctr"/>
          <a:lstStyle/>
          <a:p>
            <a:pPr>
              <a:lnSpc>
                <a:spcPct val="100000"/>
              </a:lnSpc>
            </a:pPr>
            <a:r>
              <a:rPr lang="fr-FR" u="sng">
                <a:solidFill>
                  <a:srgbClr val="1F497D"/>
                </a:solidFill>
                <a:latin typeface="Calibri"/>
              </a:rPr>
              <a:t>THE PRODUCTION ACTIVITIES</a:t>
            </a:r>
            <a:endParaRPr/>
          </a:p>
          <a:p>
            <a:pPr>
              <a:lnSpc>
                <a:spcPct val="100000"/>
              </a:lnSpc>
              <a:buFont typeface="Arial"/>
              <a:buChar char="•"/>
            </a:pPr>
            <a:r>
              <a:rPr lang="fr-FR" b="1">
                <a:solidFill>
                  <a:srgbClr val="000000"/>
                </a:solidFill>
                <a:latin typeface="Calibri"/>
              </a:rPr>
              <a:t>0,4 hectares IN AREA HOME-OFFICE-WARE HOUSE</a:t>
            </a:r>
            <a:endParaRPr/>
          </a:p>
          <a:p>
            <a:pPr>
              <a:lnSpc>
                <a:spcPct val="100000"/>
              </a:lnSpc>
              <a:buFont typeface="Arial"/>
              <a:buChar char="•"/>
            </a:pPr>
            <a:r>
              <a:rPr lang="fr-FR" b="1">
                <a:solidFill>
                  <a:srgbClr val="000000"/>
                </a:solidFill>
                <a:latin typeface="Calibri"/>
              </a:rPr>
              <a:t>0,6 hectares IN PRODUCTION AREA Biotechnical SALADS-SAUCE</a:t>
            </a:r>
            <a:endParaRPr/>
          </a:p>
          <a:p>
            <a:pPr>
              <a:lnSpc>
                <a:spcPct val="100000"/>
              </a:lnSpc>
              <a:buFont typeface="Arial"/>
              <a:buChar char="•"/>
            </a:pPr>
            <a:r>
              <a:rPr lang="fr-FR" b="1">
                <a:solidFill>
                  <a:srgbClr val="000000"/>
                </a:solidFill>
                <a:latin typeface="Calibri"/>
              </a:rPr>
              <a:t>0,4 hectares IN AREA Biotechnical PRODUCTION OF MILK-Meat</a:t>
            </a:r>
            <a:endParaRPr/>
          </a:p>
          <a:p>
            <a:pPr>
              <a:lnSpc>
                <a:spcPct val="100000"/>
              </a:lnSpc>
              <a:buFont typeface="Arial"/>
              <a:buChar char="•"/>
            </a:pPr>
            <a:r>
              <a:rPr lang="fr-FR" b="1">
                <a:solidFill>
                  <a:srgbClr val="000000"/>
                </a:solidFill>
                <a:latin typeface="Calibri"/>
              </a:rPr>
              <a:t>0,6 hectares IN AREA FISH PROCESSING-PACKING</a:t>
            </a:r>
            <a:endParaRPr/>
          </a:p>
          <a:p>
            <a:pPr>
              <a:lnSpc>
                <a:spcPct val="100000"/>
              </a:lnSpc>
              <a:buFont typeface="Arial"/>
              <a:buChar char="•"/>
            </a:pPr>
            <a:r>
              <a:rPr lang="fr-FR" b="1">
                <a:solidFill>
                  <a:srgbClr val="000000"/>
                </a:solidFill>
                <a:latin typeface="Calibri"/>
              </a:rPr>
              <a:t>0,4 hectares IN PRODUCTION Biotechnical sour wine-wines</a:t>
            </a:r>
            <a:endParaRPr/>
          </a:p>
          <a:p>
            <a:pPr>
              <a:lnSpc>
                <a:spcPct val="100000"/>
              </a:lnSpc>
              <a:buFont typeface="Arial"/>
              <a:buChar char="•"/>
            </a:pPr>
            <a:r>
              <a:rPr lang="fr-FR" b="1">
                <a:solidFill>
                  <a:srgbClr val="000000"/>
                </a:solidFill>
                <a:latin typeface="Calibri"/>
              </a:rPr>
              <a:t>0,6 hectares IN Biotechnical of nuts</a:t>
            </a:r>
            <a:endParaRPr/>
          </a:p>
          <a:p>
            <a:pPr>
              <a:lnSpc>
                <a:spcPct val="100000"/>
              </a:lnSpc>
              <a:buFont typeface="Arial"/>
              <a:buChar char="•"/>
            </a:pPr>
            <a:r>
              <a:rPr lang="fr-FR" b="1">
                <a:solidFill>
                  <a:srgbClr val="000000"/>
                </a:solidFill>
                <a:latin typeface="Calibri"/>
              </a:rPr>
              <a:t>0,4 hectares IN PACKING FRUIT-grading</a:t>
            </a:r>
            <a:endParaRPr/>
          </a:p>
          <a:p>
            <a:pPr>
              <a:lnSpc>
                <a:spcPct val="100000"/>
              </a:lnSpc>
              <a:buFont typeface="Arial"/>
              <a:buChar char="•"/>
            </a:pPr>
            <a:r>
              <a:rPr lang="fr-FR" b="1">
                <a:solidFill>
                  <a:srgbClr val="000000"/>
                </a:solidFill>
                <a:latin typeface="Calibri"/>
              </a:rPr>
              <a:t>0,6 hectares IN OLIVE PRESS</a:t>
            </a:r>
            <a:endParaRPr/>
          </a:p>
          <a:p>
            <a:pPr>
              <a:lnSpc>
                <a:spcPct val="100000"/>
              </a:lnSpc>
              <a:buFont typeface="Arial"/>
              <a:buChar char="•"/>
            </a:pPr>
            <a:r>
              <a:rPr lang="fr-FR" b="1">
                <a:solidFill>
                  <a:srgbClr val="000000"/>
                </a:solidFill>
                <a:latin typeface="Calibri"/>
              </a:rPr>
              <a:t>0,4 hectares IN FLOUR MILLS-MANUFACTURERS PRODUCTION BAKERY</a:t>
            </a:r>
            <a:endParaRPr/>
          </a:p>
          <a:p>
            <a:pPr>
              <a:lnSpc>
                <a:spcPct val="100000"/>
              </a:lnSpc>
              <a:buFont typeface="Arial"/>
              <a:buChar char="•"/>
            </a:pPr>
            <a:r>
              <a:rPr lang="fr-FR" b="1">
                <a:solidFill>
                  <a:srgbClr val="000000"/>
                </a:solidFill>
                <a:latin typeface="Calibri"/>
              </a:rPr>
              <a:t>0,6 hectares IN CLOTHING INDUSTRY-FABRIC</a:t>
            </a:r>
            <a:endParaRPr/>
          </a:p>
          <a:p>
            <a:pPr>
              <a:lnSpc>
                <a:spcPct val="100000"/>
              </a:lnSpc>
              <a:buFont typeface="Arial"/>
              <a:buChar char="•"/>
            </a:pPr>
            <a:r>
              <a:rPr lang="fr-FR" b="1">
                <a:solidFill>
                  <a:srgbClr val="000000"/>
                </a:solidFill>
                <a:latin typeface="Calibri"/>
              </a:rPr>
              <a:t>0,4 hectares IN INDUSTRY bio diesel-BIOETHANOL</a:t>
            </a:r>
            <a:endParaRPr/>
          </a:p>
          <a:p>
            <a:pPr>
              <a:lnSpc>
                <a:spcPct val="100000"/>
              </a:lnSpc>
              <a:buFont typeface="Arial"/>
              <a:buChar char="•"/>
            </a:pPr>
            <a:r>
              <a:rPr lang="fr-FR" b="1">
                <a:solidFill>
                  <a:srgbClr val="000000"/>
                </a:solidFill>
                <a:latin typeface="Calibri"/>
              </a:rPr>
              <a:t>0,6 hectares IN PACKAGING GOODS INDUSTRY - WASTE AND TREATMENT</a:t>
            </a:r>
            <a:endParaRPr/>
          </a:p>
        </p:txBody>
      </p:sp>
      <p:sp>
        <p:nvSpPr>
          <p:cNvPr id="108" name="CustomShape 4"/>
          <p:cNvSpPr/>
          <p:nvPr/>
        </p:nvSpPr>
        <p:spPr>
          <a:xfrm>
            <a:off x="457200" y="0"/>
            <a:ext cx="8229240" cy="1142640"/>
          </a:xfrm>
          <a:prstGeom prst="rect">
            <a:avLst/>
          </a:prstGeom>
        </p:spPr>
        <p:txBody>
          <a:bodyPr lIns="90000" tIns="45000" rIns="90000" bIns="45000" anchor="ctr"/>
          <a:lstStyle/>
          <a:p>
            <a:pPr algn="ctr">
              <a:lnSpc>
                <a:spcPct val="100000"/>
              </a:lnSpc>
            </a:pPr>
            <a:r>
              <a:rPr lang="fr-FR" sz="7200" b="1" u="sng">
                <a:solidFill>
                  <a:srgbClr val="FF0000"/>
                </a:solidFill>
                <a:latin typeface="Calibri"/>
              </a:rPr>
              <a:t>ACTION</a:t>
            </a:r>
            <a:r>
              <a:rPr lang="fr-FR" sz="7200" b="1" i="1" u="sng">
                <a:solidFill>
                  <a:srgbClr val="FF0000"/>
                </a:solidFill>
                <a:latin typeface="Calibri"/>
              </a:rPr>
              <a:t> 2</a:t>
            </a:r>
            <a:endParaRPr/>
          </a:p>
        </p:txBody>
      </p:sp>
      <p:pic>
        <p:nvPicPr>
          <p:cNvPr id="109" name="Εικόνα 5"/>
          <p:cNvPicPr/>
          <p:nvPr/>
        </p:nvPicPr>
        <p:blipFill>
          <a:blip r:embed="rId2"/>
          <a:stretch>
            <a:fillRect/>
          </a:stretch>
        </p:blipFill>
        <p:spPr>
          <a:xfrm>
            <a:off x="15840" y="0"/>
            <a:ext cx="582840" cy="851400"/>
          </a:xfrm>
          <a:prstGeom prst="rect">
            <a:avLst/>
          </a:prstGeom>
        </p:spPr>
      </p:pic>
      <p:sp>
        <p:nvSpPr>
          <p:cNvPr id="110" name="CustomShape 5"/>
          <p:cNvSpPr/>
          <p:nvPr/>
        </p:nvSpPr>
        <p:spPr>
          <a:xfrm>
            <a:off x="80748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CustomShape 1"/>
          <p:cNvSpPr/>
          <p:nvPr/>
        </p:nvSpPr>
        <p:spPr>
          <a:xfrm>
            <a:off x="4320" y="0"/>
            <a:ext cx="9134640" cy="1484280"/>
          </a:xfrm>
          <a:prstGeom prst="roundRect">
            <a:avLst>
              <a:gd name="adj" fmla="val 10000"/>
            </a:avLst>
          </a:prstGeom>
          <a:gradFill>
            <a:gsLst>
              <a:gs pos="0">
                <a:srgbClr val="F5FCE7"/>
              </a:gs>
              <a:gs pos="50000">
                <a:srgbClr val="D2F0AB"/>
              </a:gs>
              <a:gs pos="100000">
                <a:srgbClr val="F5FCE7"/>
              </a:gs>
            </a:gsLst>
            <a:lin ang="16200000"/>
          </a:gradFill>
        </p:spPr>
        <p:txBody>
          <a:bodyPr lIns="199800" tIns="199800" rIns="156240" bIns="156240" anchor="ctr"/>
          <a:lstStyle/>
          <a:p>
            <a:pPr algn="ctr">
              <a:lnSpc>
                <a:spcPct val="90000"/>
              </a:lnSpc>
            </a:pPr>
            <a:r>
              <a:rPr lang="fr-FR" sz="4100" b="1">
                <a:solidFill>
                  <a:srgbClr val="000000"/>
                </a:solidFill>
                <a:latin typeface="Calibri"/>
              </a:rPr>
              <a:t>CREATION STOCK-MANAGEMENT STOCK</a:t>
            </a:r>
            <a:endParaRPr/>
          </a:p>
        </p:txBody>
      </p:sp>
      <p:sp>
        <p:nvSpPr>
          <p:cNvPr id="388" name="CustomShape 2"/>
          <p:cNvSpPr/>
          <p:nvPr/>
        </p:nvSpPr>
        <p:spPr>
          <a:xfrm>
            <a:off x="107640" y="1484640"/>
            <a:ext cx="8928720" cy="5256360"/>
          </a:xfrm>
          <a:prstGeom prst="roundRect">
            <a:avLst>
              <a:gd name="adj" fmla="val 16667"/>
            </a:avLst>
          </a:prstGeom>
          <a:solidFill>
            <a:srgbClr val="4F81BD"/>
          </a:solidFill>
          <a:ln w="25560">
            <a:solidFill>
              <a:srgbClr val="3A5F8B"/>
            </a:solidFill>
            <a:round/>
          </a:ln>
        </p:spPr>
        <p:txBody>
          <a:bodyPr lIns="90000" tIns="45000" rIns="90000" bIns="45000" anchor="ctr"/>
          <a:lstStyle/>
          <a:p>
            <a:pPr>
              <a:lnSpc>
                <a:spcPct val="80000"/>
              </a:lnSpc>
              <a:buFont typeface="Arial"/>
              <a:buChar char="•"/>
            </a:pPr>
            <a:r>
              <a:rPr lang="fr-FR" sz="2000" b="1">
                <a:solidFill>
                  <a:srgbClr val="000000"/>
                </a:solidFill>
                <a:latin typeface="Calibri"/>
              </a:rPr>
              <a:t>THE CREATION OF STOCKS ARE PER FAMILY FARM AND DOES NOT CREATE LARGE STORAGE</a:t>
            </a:r>
            <a:endParaRPr/>
          </a:p>
          <a:p>
            <a:pPr>
              <a:lnSpc>
                <a:spcPct val="80000"/>
              </a:lnSpc>
              <a:buFont typeface="Arial"/>
              <a:buChar char="•"/>
            </a:pPr>
            <a:r>
              <a:rPr lang="fr-FR" sz="2000" b="1">
                <a:solidFill>
                  <a:srgbClr val="000000"/>
                </a:solidFill>
                <a:latin typeface="Calibri"/>
              </a:rPr>
              <a:t>Likeness does not pollute LARGE LAND FROM AGRICULTURAL WASTE APPLICATION</a:t>
            </a:r>
            <a:endParaRPr/>
          </a:p>
          <a:p>
            <a:pPr>
              <a:lnSpc>
                <a:spcPct val="80000"/>
              </a:lnSpc>
              <a:buFont typeface="Arial"/>
              <a:buChar char="•"/>
            </a:pPr>
            <a:r>
              <a:rPr lang="fr-FR" sz="2000" b="1">
                <a:solidFill>
                  <a:srgbClr val="000000"/>
                </a:solidFill>
                <a:latin typeface="Calibri"/>
              </a:rPr>
              <a:t>PRODUCTS BY OUTSTANDING QUALITIES AND PACKING</a:t>
            </a:r>
            <a:endParaRPr/>
          </a:p>
          <a:p>
            <a:pPr>
              <a:lnSpc>
                <a:spcPct val="80000"/>
              </a:lnSpc>
              <a:buFont typeface="Arial"/>
              <a:buChar char="•"/>
            </a:pPr>
            <a:r>
              <a:rPr lang="fr-FR" sz="2000" b="1">
                <a:solidFill>
                  <a:srgbClr val="000000"/>
                </a:solidFill>
                <a:latin typeface="Calibri"/>
              </a:rPr>
              <a:t>THE QUALITIES OF CONTROLLED BODIES CONTROL AND PACKAGING IS UP TO THE CORRESPONDING CERTIFICATION</a:t>
            </a:r>
            <a:endParaRPr/>
          </a:p>
          <a:p>
            <a:pPr>
              <a:lnSpc>
                <a:spcPct val="80000"/>
              </a:lnSpc>
              <a:buFont typeface="Arial"/>
              <a:buChar char="•"/>
            </a:pPr>
            <a:r>
              <a:rPr lang="fr-FR" sz="2000" b="1">
                <a:solidFill>
                  <a:srgbClr val="000000"/>
                </a:solidFill>
                <a:latin typeface="Calibri"/>
              </a:rPr>
              <a:t>REGARDLESS OF THE USE OF THE PRODUCT</a:t>
            </a:r>
            <a:endParaRPr/>
          </a:p>
          <a:p>
            <a:pPr>
              <a:lnSpc>
                <a:spcPct val="80000"/>
              </a:lnSpc>
              <a:buFont typeface="Arial"/>
              <a:buChar char="•"/>
            </a:pPr>
            <a:r>
              <a:rPr lang="fr-FR" sz="2000" b="1">
                <a:solidFill>
                  <a:srgbClr val="000000"/>
                </a:solidFill>
                <a:latin typeface="Calibri"/>
              </a:rPr>
              <a:t>SO THE PRODUCED AGRICULTURAL PRODUCTS - ON THE CHECKS - IS ABSOLUTELY SAFE FOR ANY PURPOSE.</a:t>
            </a:r>
            <a:endParaRPr/>
          </a:p>
          <a:p>
            <a:pPr>
              <a:lnSpc>
                <a:spcPct val="80000"/>
              </a:lnSpc>
              <a:buFont typeface="Arial"/>
              <a:buChar char="•"/>
            </a:pPr>
            <a:r>
              <a:rPr lang="fr-FR" sz="2000" b="1">
                <a:solidFill>
                  <a:srgbClr val="000000"/>
                </a:solidFill>
                <a:latin typeface="Calibri"/>
              </a:rPr>
              <a:t>AGRICULTURAL FARM IS FOR DOMESTIC USE AS AN AREA OF 6 hectares AND ANY OTHER EXPLOITATION.</a:t>
            </a:r>
            <a:endParaRPr/>
          </a:p>
          <a:p>
            <a:pPr>
              <a:lnSpc>
                <a:spcPct val="80000"/>
              </a:lnSpc>
              <a:buFont typeface="Arial"/>
              <a:buChar char="•"/>
            </a:pPr>
            <a:r>
              <a:rPr lang="fr-FR" sz="2000" b="1">
                <a:solidFill>
                  <a:srgbClr val="000000"/>
                </a:solidFill>
                <a:latin typeface="Calibri"/>
              </a:rPr>
              <a:t>SAME TIME MANAGED ON BEHALF OF THE NETWORK OF SETTLEMENT AND ALL OF AGRICULTURAL AREAS OF THE REMAINING NON AGRICULTURAL USE OF FAMILY FARMS FACTOR PRODUCTS BELONGING TO FAMILY FARMS AND CORRESPONDING RECIVED OF THE VILLAGE OF NETWORK SERVICE TO PROVIDE CHRONOMONADES ON THE COVER OF WORK AND MACHINERY AND MATERIALS</a:t>
            </a:r>
            <a:endParaRPr/>
          </a:p>
        </p:txBody>
      </p:sp>
      <p:pic>
        <p:nvPicPr>
          <p:cNvPr id="389" name="Picture 2"/>
          <p:cNvPicPr/>
          <p:nvPr/>
        </p:nvPicPr>
        <p:blipFill>
          <a:blip r:embed="rId2"/>
          <a:stretch>
            <a:fillRect/>
          </a:stretch>
        </p:blipFill>
        <p:spPr>
          <a:xfrm>
            <a:off x="0" y="6317280"/>
            <a:ext cx="1331280" cy="54036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 name="CustomShape 1"/>
          <p:cNvSpPr/>
          <p:nvPr/>
        </p:nvSpPr>
        <p:spPr>
          <a:xfrm>
            <a:off x="0" y="18720"/>
            <a:ext cx="9143640" cy="1590840"/>
          </a:xfrm>
          <a:prstGeom prst="roundRect">
            <a:avLst>
              <a:gd name="adj" fmla="val 16667"/>
            </a:avLst>
          </a:prstGeom>
          <a:solidFill>
            <a:srgbClr val="4F81BD"/>
          </a:solidFill>
          <a:ln w="25560">
            <a:solidFill>
              <a:srgbClr val="FFFFFF"/>
            </a:solidFill>
            <a:round/>
          </a:ln>
        </p:spPr>
        <p:txBody>
          <a:bodyPr lIns="230040" tIns="230040" rIns="152280" bIns="152280" anchor="ctr"/>
          <a:lstStyle/>
          <a:p>
            <a:pPr algn="ctr">
              <a:lnSpc>
                <a:spcPct val="90000"/>
              </a:lnSpc>
            </a:pPr>
            <a:r>
              <a:rPr lang="fr-FR" sz="4000" b="1">
                <a:solidFill>
                  <a:srgbClr val="FFFFFF"/>
                </a:solidFill>
                <a:latin typeface="Calibri"/>
              </a:rPr>
              <a:t>OTHER HOLDINGS-MANAGEMENT TIME  UNITS</a:t>
            </a:r>
            <a:endParaRPr/>
          </a:p>
        </p:txBody>
      </p:sp>
      <p:sp>
        <p:nvSpPr>
          <p:cNvPr id="391" name="CustomShape 2"/>
          <p:cNvSpPr/>
          <p:nvPr/>
        </p:nvSpPr>
        <p:spPr>
          <a:xfrm>
            <a:off x="2160" y="764640"/>
            <a:ext cx="9141480" cy="5877000"/>
          </a:xfrm>
          <a:prstGeom prst="horizontalScroll">
            <a:avLst>
              <a:gd name="adj" fmla="val 12500"/>
            </a:avLst>
          </a:prstGeom>
          <a:solidFill>
            <a:srgbClr val="000000"/>
          </a:solidFill>
          <a:ln w="38160">
            <a:solidFill>
              <a:srgbClr val="FFFFFF"/>
            </a:solidFill>
            <a:round/>
          </a:ln>
        </p:spPr>
        <p:txBody>
          <a:bodyPr lIns="90000" tIns="45000" rIns="90000" bIns="45000" anchor="ctr"/>
          <a:lstStyle/>
          <a:p>
            <a:pPr>
              <a:lnSpc>
                <a:spcPct val="80000"/>
              </a:lnSpc>
              <a:buFont typeface="Arial"/>
              <a:buChar char="•"/>
            </a:pPr>
            <a:r>
              <a:rPr lang="fr-FR" b="1">
                <a:solidFill>
                  <a:srgbClr val="FFFFFF"/>
                </a:solidFill>
                <a:latin typeface="arial"/>
              </a:rPr>
              <a:t>Likeness of BIOTECHNICAL ARE FARM PRODUCTS give FREE TO THE </a:t>
            </a:r>
            <a:endParaRPr/>
          </a:p>
          <a:p>
            <a:pPr>
              <a:lnSpc>
                <a:spcPct val="80000"/>
              </a:lnSpc>
            </a:pPr>
            <a:r>
              <a:rPr lang="fr-FR" b="1">
                <a:solidFill>
                  <a:srgbClr val="FFFFFF"/>
                </a:solidFill>
                <a:latin typeface="arial"/>
              </a:rPr>
              <a:t>      INSIDE OF tHE SETTLEMENT  MANAGERS collecting </a:t>
            </a:r>
            <a:endParaRPr/>
          </a:p>
          <a:p>
            <a:pPr>
              <a:lnSpc>
                <a:spcPct val="80000"/>
              </a:lnSpc>
            </a:pPr>
            <a:r>
              <a:rPr lang="fr-FR" b="1">
                <a:solidFill>
                  <a:srgbClr val="FFFFFF"/>
                </a:solidFill>
                <a:latin typeface="arial"/>
              </a:rPr>
              <a:t>      NETWORK UNITS  PRICE  FOR  ALL        </a:t>
            </a:r>
            <a:endParaRPr/>
          </a:p>
          <a:p>
            <a:pPr>
              <a:lnSpc>
                <a:spcPct val="80000"/>
              </a:lnSpc>
            </a:pPr>
            <a:r>
              <a:rPr lang="fr-FR" b="1">
                <a:solidFill>
                  <a:srgbClr val="FFFFFF"/>
                </a:solidFill>
                <a:latin typeface="arial"/>
              </a:rPr>
              <a:t>      PRODUCTS  PROVIDED IN THE SETTLEMENT</a:t>
            </a:r>
            <a:endParaRPr/>
          </a:p>
          <a:p>
            <a:pPr>
              <a:lnSpc>
                <a:spcPct val="80000"/>
              </a:lnSpc>
              <a:buFont typeface="Arial"/>
              <a:buChar char="•"/>
            </a:pPr>
            <a:r>
              <a:rPr lang="fr-FR" b="1">
                <a:solidFill>
                  <a:srgbClr val="FFFFFF"/>
                </a:solidFill>
                <a:latin typeface="arial"/>
              </a:rPr>
              <a:t>Likeness of TO THIS IS FOR ALL OTHER USES IN SETTLEMENT.
TOTAL SAME TIME TO NETWORK  MANAGEMENT TIME UNITS TO THE NETWORK gives SETTLEMENT OF TIME UNITS FOR EACH  ITEM THE SERVICE WENT OUTSIDE THE LIMITS OF THE VILLAGE AND TAKE THIS TIME UNITS TO THEIR RESPECTIVE PRODUCERS OF GOODS OR SERVICES OF THE VILLAGE.</a:t>
            </a:r>
            <a:endParaRPr/>
          </a:p>
          <a:p>
            <a:pPr>
              <a:lnSpc>
                <a:spcPct val="80000"/>
              </a:lnSpc>
              <a:buFont typeface="Arial"/>
              <a:buChar char="•"/>
            </a:pPr>
            <a:r>
              <a:rPr lang="fr-FR" b="1">
                <a:solidFill>
                  <a:srgbClr val="FFFFFF"/>
                </a:solidFill>
                <a:latin typeface="arial"/>
              </a:rPr>
              <a:t>MANAGEMENT TIME UNITS OUTSIDE THE NETWORK IS THE OPPORTUNITY TO BECOME OF THE NETWORK exogenous FACTORS TO BUY AND SALE PRICE OF</a:t>
            </a:r>
            <a:endParaRPr/>
          </a:p>
          <a:p>
            <a:pPr>
              <a:lnSpc>
                <a:spcPct val="80000"/>
              </a:lnSpc>
            </a:pPr>
            <a:r>
              <a:rPr lang="fr-FR" b="1">
                <a:solidFill>
                  <a:srgbClr val="FFFFFF"/>
                </a:solidFill>
                <a:latin typeface="arial"/>
              </a:rPr>
              <a:t>     TIME UNITS SPECIFIED BY THE TIME STOCK TIME UNITS</a:t>
            </a:r>
            <a:endParaRPr/>
          </a:p>
        </p:txBody>
      </p:sp>
      <p:pic>
        <p:nvPicPr>
          <p:cNvPr id="392" name="Εικόνα 4"/>
          <p:cNvPicPr/>
          <p:nvPr/>
        </p:nvPicPr>
        <p:blipFill>
          <a:blip r:embed="rId2"/>
          <a:stretch>
            <a:fillRect/>
          </a:stretch>
        </p:blipFill>
        <p:spPr>
          <a:xfrm>
            <a:off x="7200" y="6006240"/>
            <a:ext cx="582840" cy="851400"/>
          </a:xfrm>
          <a:prstGeom prst="rect">
            <a:avLst/>
          </a:prstGeom>
        </p:spPr>
      </p:pic>
      <p:sp>
        <p:nvSpPr>
          <p:cNvPr id="393" name="CustomShape 3"/>
          <p:cNvSpPr/>
          <p:nvPr/>
        </p:nvSpPr>
        <p:spPr>
          <a:xfrm>
            <a:off x="785160" y="64846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 name="CustomShape 1"/>
          <p:cNvSpPr/>
          <p:nvPr/>
        </p:nvSpPr>
        <p:spPr>
          <a:xfrm rot="10800000">
            <a:off x="1604160" y="0"/>
            <a:ext cx="6080400" cy="1268280"/>
          </a:xfrm>
          <a:prstGeom prst="homePlate">
            <a:avLst>
              <a:gd name="adj" fmla="val 50000"/>
            </a:avLst>
          </a:prstGeom>
          <a:gradFill>
            <a:gsLst>
              <a:gs pos="0">
                <a:srgbClr val="E5EFFF"/>
              </a:gs>
              <a:gs pos="50000">
                <a:srgbClr val="A4C1FF"/>
              </a:gs>
              <a:gs pos="100000">
                <a:srgbClr val="E5EFFF"/>
              </a:gs>
            </a:gsLst>
            <a:lin ang="5400000"/>
          </a:gradFill>
          <a:ln w="9360">
            <a:solidFill>
              <a:srgbClr val="4A7EBB"/>
            </a:solidFill>
            <a:round/>
          </a:ln>
        </p:spPr>
        <p:txBody>
          <a:bodyPr lIns="551880" tIns="125640" rIns="559440" bIns="125640" anchor="ctr"/>
          <a:lstStyle/>
          <a:p>
            <a:pPr algn="ctr">
              <a:lnSpc>
                <a:spcPct val="90000"/>
              </a:lnSpc>
            </a:pPr>
            <a:r>
              <a:rPr lang="fr-FR" sz="3300">
                <a:solidFill>
                  <a:srgbClr val="000000"/>
                </a:solidFill>
                <a:latin typeface="Calibri"/>
              </a:rPr>
              <a:t>PLAN MANAGING COMPANY</a:t>
            </a:r>
            <a:endParaRPr/>
          </a:p>
        </p:txBody>
      </p:sp>
      <p:sp>
        <p:nvSpPr>
          <p:cNvPr id="395" name="CustomShape 2"/>
          <p:cNvSpPr/>
          <p:nvPr/>
        </p:nvSpPr>
        <p:spPr>
          <a:xfrm>
            <a:off x="1214280" y="0"/>
            <a:ext cx="1268280" cy="1268280"/>
          </a:xfrm>
          <a:prstGeom prst="ellipse">
            <a:avLst/>
          </a:prstGeom>
          <a:blipFill>
            <a:blip r:embed="rId2"/>
            <a:stretch>
              <a:fillRect/>
            </a:stretch>
          </a:blipFill>
          <a:ln w="25560">
            <a:solidFill>
              <a:srgbClr val="FFFFFF"/>
            </a:solidFill>
            <a:round/>
          </a:ln>
        </p:spPr>
      </p:sp>
      <p:sp>
        <p:nvSpPr>
          <p:cNvPr id="396" name="CustomShape 3"/>
          <p:cNvSpPr/>
          <p:nvPr/>
        </p:nvSpPr>
        <p:spPr>
          <a:xfrm>
            <a:off x="640080" y="1340640"/>
            <a:ext cx="8064360" cy="5091120"/>
          </a:xfrm>
          <a:prstGeom prst="flowChartAlternateProcess">
            <a:avLst/>
          </a:prstGeom>
          <a:gradFill>
            <a:gsLst>
              <a:gs pos="0">
                <a:srgbClr val="E6F7FF"/>
              </a:gs>
              <a:gs pos="50000">
                <a:srgbClr val="A6E6FF"/>
              </a:gs>
              <a:gs pos="100000">
                <a:srgbClr val="E6F7FF"/>
              </a:gs>
            </a:gsLst>
            <a:lin ang="16200000"/>
          </a:gradFill>
          <a:ln w="9360">
            <a:solidFill>
              <a:srgbClr val="46AAC4"/>
            </a:solidFill>
            <a:round/>
          </a:ln>
        </p:spPr>
        <p:txBody>
          <a:bodyPr lIns="90000" tIns="45000" rIns="90000" bIns="45000" anchor="ctr"/>
          <a:lstStyle/>
          <a:p>
            <a:pPr>
              <a:lnSpc>
                <a:spcPct val="90000"/>
              </a:lnSpc>
              <a:buFont typeface="Arial"/>
              <a:buChar char="•"/>
            </a:pPr>
            <a:r>
              <a:rPr lang="fr-FR" sz="3200" b="1">
                <a:solidFill>
                  <a:srgbClr val="333333"/>
                </a:solidFill>
                <a:latin typeface="arial"/>
              </a:rPr>
              <a:t>To enable MOTION FOR A CARRIED OUT BY  THE COMPANY AMKEER-NGO partnerships and collaborates IN SA FOR SPECIAL PURPOSE TO OPERATE AS A "PRIVATE AGENCY", concluding PARTNERSHIP AGREEMENT WITH PUBLIC ENTITIESTHE PUBLIC AGENCIES TO AID IN THE PROGRAM.</a:t>
            </a:r>
            <a:endParaRPr/>
          </a:p>
        </p:txBody>
      </p:sp>
      <p:pic>
        <p:nvPicPr>
          <p:cNvPr id="397" name="Εικόνα 8"/>
          <p:cNvPicPr/>
          <p:nvPr/>
        </p:nvPicPr>
        <p:blipFill>
          <a:blip r:embed="rId3"/>
          <a:stretch>
            <a:fillRect/>
          </a:stretch>
        </p:blipFill>
        <p:spPr>
          <a:xfrm>
            <a:off x="-11520" y="6006240"/>
            <a:ext cx="582840" cy="851400"/>
          </a:xfrm>
          <a:prstGeom prst="rect">
            <a:avLst/>
          </a:prstGeom>
        </p:spPr>
      </p:pic>
      <p:sp>
        <p:nvSpPr>
          <p:cNvPr id="398" name="CustomShape 4"/>
          <p:cNvSpPr/>
          <p:nvPr/>
        </p:nvSpPr>
        <p:spPr>
          <a:xfrm>
            <a:off x="791640" y="64422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ustomShape 1"/>
          <p:cNvSpPr/>
          <p:nvPr/>
        </p:nvSpPr>
        <p:spPr>
          <a:xfrm>
            <a:off x="13680" y="0"/>
            <a:ext cx="9129960" cy="3068640"/>
          </a:xfrm>
          <a:prstGeom prst="roundRect">
            <a:avLst>
              <a:gd name="adj" fmla="val 10000"/>
            </a:avLst>
          </a:prstGeom>
          <a:solidFill>
            <a:srgbClr val="FFFFFF"/>
          </a:solidFill>
          <a:ln w="25560">
            <a:solidFill>
              <a:srgbClr val="4BACC6"/>
            </a:solidFill>
            <a:round/>
          </a:ln>
        </p:spPr>
        <p:txBody>
          <a:bodyPr lIns="291600" tIns="1519200" rIns="291600" bIns="291600" anchor="ctr"/>
          <a:lstStyle/>
          <a:p>
            <a:pPr algn="ctr">
              <a:lnSpc>
                <a:spcPct val="90000"/>
              </a:lnSpc>
            </a:pPr>
            <a:r>
              <a:rPr lang="fr-FR" sz="4100">
                <a:solidFill>
                  <a:srgbClr val="376092"/>
                </a:solidFill>
                <a:latin typeface="comic"/>
              </a:rPr>
              <a:t>SUPPORT</a:t>
            </a:r>
            <a:r>
              <a:rPr lang="fr-FR" sz="4100">
                <a:solidFill>
                  <a:srgbClr val="000000"/>
                </a:solidFill>
                <a:latin typeface="Calibri"/>
              </a:rPr>
              <a:t> </a:t>
            </a:r>
            <a:r>
              <a:rPr lang="fr-FR" sz="1400">
                <a:solidFill>
                  <a:srgbClr val="000000"/>
                </a:solidFill>
                <a:latin typeface="Calibri"/>
              </a:rPr>
              <a:t>s.a.i.t.</a:t>
            </a:r>
            <a:endParaRPr/>
          </a:p>
        </p:txBody>
      </p:sp>
      <p:sp>
        <p:nvSpPr>
          <p:cNvPr id="400" name="CustomShape 2"/>
          <p:cNvSpPr/>
          <p:nvPr/>
        </p:nvSpPr>
        <p:spPr>
          <a:xfrm>
            <a:off x="4284000" y="123840"/>
            <a:ext cx="1871640" cy="1384920"/>
          </a:xfrm>
          <a:prstGeom prst="ellipse">
            <a:avLst/>
          </a:prstGeom>
          <a:blipFill>
            <a:blip r:embed="rId2"/>
            <a:stretch>
              <a:fillRect/>
            </a:stretch>
          </a:blipFill>
          <a:ln w="25560">
            <a:solidFill>
              <a:srgbClr val="C0504D"/>
            </a:solidFill>
            <a:round/>
          </a:ln>
        </p:spPr>
      </p:sp>
      <p:sp>
        <p:nvSpPr>
          <p:cNvPr id="401" name="CustomShape 3"/>
          <p:cNvSpPr/>
          <p:nvPr/>
        </p:nvSpPr>
        <p:spPr>
          <a:xfrm>
            <a:off x="378720" y="2455200"/>
            <a:ext cx="8399520" cy="460080"/>
          </a:xfrm>
          <a:prstGeom prst="leftRightArrow">
            <a:avLst>
              <a:gd name="adj1" fmla="val 50000"/>
              <a:gd name="adj2" fmla="val 50000"/>
            </a:avLst>
          </a:prstGeom>
          <a:gradFill>
            <a:gsLst>
              <a:gs pos="0">
                <a:srgbClr val="CE3A36"/>
              </a:gs>
              <a:gs pos="50000">
                <a:srgbClr val="9C2F2C"/>
              </a:gs>
              <a:gs pos="100000">
                <a:srgbClr val="CE3A36"/>
              </a:gs>
            </a:gsLst>
            <a:lin ang="16200000"/>
          </a:gradFill>
        </p:spPr>
      </p:sp>
      <p:sp>
        <p:nvSpPr>
          <p:cNvPr id="402" name="CustomShape 4"/>
          <p:cNvSpPr/>
          <p:nvPr/>
        </p:nvSpPr>
        <p:spPr>
          <a:xfrm>
            <a:off x="471600" y="3144600"/>
            <a:ext cx="8488440" cy="2981160"/>
          </a:xfrm>
          <a:prstGeom prst="chevron">
            <a:avLst>
              <a:gd name="adj" fmla="val 50000"/>
            </a:avLst>
          </a:prstGeom>
          <a:gradFill>
            <a:gsLst>
              <a:gs pos="0">
                <a:srgbClr val="CE3A36"/>
              </a:gs>
              <a:gs pos="50000">
                <a:srgbClr val="9C2F2C"/>
              </a:gs>
              <a:gs pos="100000">
                <a:srgbClr val="CE3A36"/>
              </a:gs>
            </a:gsLst>
            <a:lin ang="16200000"/>
          </a:gradFill>
        </p:spPr>
        <p:txBody>
          <a:bodyPr lIns="1512360" tIns="10800" rIns="0" bIns="10800" anchor="ctr"/>
          <a:lstStyle/>
          <a:p>
            <a:pPr algn="ctr">
              <a:lnSpc>
                <a:spcPct val="90000"/>
              </a:lnSpc>
            </a:pPr>
            <a:r>
              <a:rPr lang="fr-FR" sz="1700">
                <a:solidFill>
                  <a:srgbClr val="FFFFFF"/>
                </a:solidFill>
                <a:latin typeface="Calibri"/>
              </a:rPr>
              <a:t>Is made up of THE
G.S.S.E. Greek roma-NGOs.
NON-GAINS organization scopic
THE CHAMBERS
THE RETAIL BUSINESS
THE OC, Ltd., SA, SA, AEXTE TO INDIVIDUALS
The any private company that would like participate in the Programme
AND any legal person under private law or legal persons of public law or natural persons falling within ACTIVITIES IN THE PROGRAM AND BECAUSE THIS IS THE REASON AND IS PARTICIPATING IN THE COMPANY</a:t>
            </a:r>
            <a:endParaRPr/>
          </a:p>
        </p:txBody>
      </p:sp>
      <p:sp>
        <p:nvSpPr>
          <p:cNvPr id="403" name="CustomShape 5"/>
          <p:cNvSpPr/>
          <p:nvPr/>
        </p:nvSpPr>
        <p:spPr>
          <a:xfrm rot="10800000">
            <a:off x="7782120" y="6309720"/>
            <a:ext cx="1347120" cy="517320"/>
          </a:xfrm>
          <a:prstGeom prst="homePlate">
            <a:avLst>
              <a:gd name="adj" fmla="val 50000"/>
            </a:avLst>
          </a:prstGeom>
          <a:gradFill>
            <a:gsLst>
              <a:gs pos="0">
                <a:srgbClr val="F1EAF8"/>
              </a:gs>
              <a:gs pos="50000">
                <a:srgbClr val="C8B3E9"/>
              </a:gs>
              <a:gs pos="100000">
                <a:srgbClr val="F1EAF8"/>
              </a:gs>
            </a:gsLst>
            <a:lin ang="5400000"/>
          </a:gradFill>
          <a:ln w="9360">
            <a:solidFill>
              <a:srgbClr val="7D5FA0"/>
            </a:solidFill>
            <a:round/>
          </a:ln>
        </p:spPr>
        <p:txBody>
          <a:bodyPr lIns="235800" tIns="57240" rIns="228240" bIns="57240" anchor="ctr"/>
          <a:lstStyle/>
          <a:p>
            <a:pPr algn="ctr">
              <a:lnSpc>
                <a:spcPct val="90000"/>
              </a:lnSpc>
            </a:pPr>
            <a:r>
              <a:rPr lang="fr-FR" sz="1500" b="1">
                <a:solidFill>
                  <a:srgbClr val="376092"/>
                </a:solidFill>
                <a:latin typeface="comic"/>
              </a:rPr>
              <a:t>SUPPORT</a:t>
            </a:r>
            <a:r>
              <a:rPr lang="fr-FR" sz="1500" b="1">
                <a:solidFill>
                  <a:srgbClr val="FFFF00"/>
                </a:solidFill>
                <a:latin typeface="comic"/>
              </a:rPr>
              <a:t> </a:t>
            </a:r>
            <a:endParaRPr/>
          </a:p>
        </p:txBody>
      </p:sp>
      <p:sp>
        <p:nvSpPr>
          <p:cNvPr id="404" name="CustomShape 6"/>
          <p:cNvSpPr/>
          <p:nvPr/>
        </p:nvSpPr>
        <p:spPr>
          <a:xfrm>
            <a:off x="7524360" y="6309360"/>
            <a:ext cx="517320" cy="517320"/>
          </a:xfrm>
          <a:prstGeom prst="ellipse">
            <a:avLst/>
          </a:prstGeom>
          <a:blipFill>
            <a:blip r:embed="rId2"/>
            <a:stretch>
              <a:fillRect/>
            </a:stretch>
          </a:blipFill>
          <a:ln w="38160">
            <a:solidFill>
              <a:srgbClr val="FFFFFF"/>
            </a:solidFill>
            <a:round/>
          </a:ln>
        </p:spPr>
      </p:sp>
      <p:pic>
        <p:nvPicPr>
          <p:cNvPr id="405" name="Εικόνα 3"/>
          <p:cNvPicPr/>
          <p:nvPr/>
        </p:nvPicPr>
        <p:blipFill>
          <a:blip r:embed="rId3"/>
          <a:stretch>
            <a:fillRect/>
          </a:stretch>
        </p:blipFill>
        <p:spPr>
          <a:xfrm>
            <a:off x="13680" y="6165360"/>
            <a:ext cx="582840" cy="692280"/>
          </a:xfrm>
          <a:prstGeom prst="rect">
            <a:avLst/>
          </a:prstGeom>
        </p:spPr>
      </p:pic>
      <p:sp>
        <p:nvSpPr>
          <p:cNvPr id="406" name="CustomShape 7"/>
          <p:cNvSpPr/>
          <p:nvPr/>
        </p:nvSpPr>
        <p:spPr>
          <a:xfrm>
            <a:off x="79164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
        <p:nvSpPr>
          <p:cNvPr id="407" name="CustomShape 8"/>
          <p:cNvSpPr/>
          <p:nvPr/>
        </p:nvSpPr>
        <p:spPr>
          <a:xfrm>
            <a:off x="2843640" y="141120"/>
            <a:ext cx="1872000" cy="1367640"/>
          </a:xfrm>
          <a:prstGeom prst="ellipse">
            <a:avLst/>
          </a:prstGeom>
          <a:blipFill>
            <a:blip r:embed="rId4"/>
            <a:stretch>
              <a:fillRect/>
            </a:stretch>
          </a:blipFill>
          <a:ln w="38160">
            <a:solidFill>
              <a:srgbClr val="FFFFFF"/>
            </a:solidFill>
            <a:round/>
          </a:ln>
        </p:spPr>
      </p:sp>
      <p:sp>
        <p:nvSpPr>
          <p:cNvPr id="408" name="CustomShape 9"/>
          <p:cNvSpPr/>
          <p:nvPr/>
        </p:nvSpPr>
        <p:spPr>
          <a:xfrm>
            <a:off x="7191000" y="6381360"/>
            <a:ext cx="468360" cy="448920"/>
          </a:xfrm>
          <a:prstGeom prst="ellipse">
            <a:avLst/>
          </a:prstGeom>
          <a:blipFill>
            <a:blip r:embed="rId5"/>
            <a:stretch>
              <a:fillRect/>
            </a:stretch>
          </a:blipFill>
          <a:ln w="38160">
            <a:solidFill>
              <a:srgbClr val="FFFFFF"/>
            </a:solidFill>
            <a:round/>
          </a:ln>
        </p:spPr>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 name="CustomShape 1"/>
          <p:cNvSpPr/>
          <p:nvPr/>
        </p:nvSpPr>
        <p:spPr>
          <a:xfrm>
            <a:off x="18000" y="5760"/>
            <a:ext cx="9120960" cy="1043640"/>
          </a:xfrm>
          <a:prstGeom prst="rect">
            <a:avLst/>
          </a:prstGeom>
          <a:solidFill>
            <a:srgbClr val="00B050"/>
          </a:solidFill>
          <a:ln w="9360">
            <a:solidFill>
              <a:srgbClr val="4F81BD"/>
            </a:solidFill>
            <a:round/>
          </a:ln>
        </p:spPr>
        <p:txBody>
          <a:bodyPr lIns="312840" tIns="178920" rIns="312840" bIns="178920" anchor="ctr"/>
          <a:lstStyle/>
          <a:p>
            <a:pPr algn="ctr">
              <a:lnSpc>
                <a:spcPct val="90000"/>
              </a:lnSpc>
            </a:pPr>
            <a:r>
              <a:rPr lang="fr-FR" sz="4400" u="sng">
                <a:solidFill>
                  <a:srgbClr val="000000"/>
                </a:solidFill>
                <a:latin typeface="Calibri"/>
              </a:rPr>
              <a:t>SYSTEM OF FUNDING THE PROPOSAL</a:t>
            </a:r>
            <a:endParaRPr/>
          </a:p>
        </p:txBody>
      </p:sp>
      <p:sp>
        <p:nvSpPr>
          <p:cNvPr id="410" name="CustomShape 2"/>
          <p:cNvSpPr/>
          <p:nvPr/>
        </p:nvSpPr>
        <p:spPr>
          <a:xfrm>
            <a:off x="22680" y="1036080"/>
            <a:ext cx="9112320" cy="658440"/>
          </a:xfrm>
          <a:prstGeom prst="rect">
            <a:avLst/>
          </a:prstGeom>
          <a:solidFill>
            <a:srgbClr val="D0D8E7"/>
          </a:solidFill>
          <a:ln w="9360">
            <a:solidFill>
              <a:srgbClr val="D0D8E7"/>
            </a:solidFill>
            <a:round/>
          </a:ln>
        </p:spPr>
      </p:sp>
      <p:sp>
        <p:nvSpPr>
          <p:cNvPr id="411" name="CustomShape 3"/>
          <p:cNvSpPr/>
          <p:nvPr/>
        </p:nvSpPr>
        <p:spPr>
          <a:xfrm rot="10800000">
            <a:off x="7782120" y="6309720"/>
            <a:ext cx="1347120" cy="517320"/>
          </a:xfrm>
          <a:prstGeom prst="homePlate">
            <a:avLst>
              <a:gd name="adj" fmla="val 50000"/>
            </a:avLst>
          </a:prstGeom>
          <a:gradFill>
            <a:gsLst>
              <a:gs pos="0">
                <a:srgbClr val="F1EAF8"/>
              </a:gs>
              <a:gs pos="50000">
                <a:srgbClr val="C8B3E9"/>
              </a:gs>
              <a:gs pos="100000">
                <a:srgbClr val="F1EAF8"/>
              </a:gs>
            </a:gsLst>
            <a:lin ang="5400000"/>
          </a:gradFill>
          <a:ln w="9360">
            <a:solidFill>
              <a:srgbClr val="7D5FA0"/>
            </a:solidFill>
            <a:round/>
          </a:ln>
        </p:spPr>
        <p:txBody>
          <a:bodyPr lIns="235800" tIns="57240" rIns="228240" bIns="57240" anchor="ctr"/>
          <a:lstStyle/>
          <a:p>
            <a:pPr algn="ctr">
              <a:lnSpc>
                <a:spcPct val="90000"/>
              </a:lnSpc>
            </a:pPr>
            <a:r>
              <a:rPr lang="fr-FR" sz="1500" b="1">
                <a:solidFill>
                  <a:srgbClr val="000000"/>
                </a:solidFill>
                <a:latin typeface="comic"/>
              </a:rPr>
              <a:t>SUPPORT </a:t>
            </a:r>
            <a:endParaRPr/>
          </a:p>
        </p:txBody>
      </p:sp>
      <p:sp>
        <p:nvSpPr>
          <p:cNvPr id="412" name="CustomShape 4"/>
          <p:cNvSpPr/>
          <p:nvPr/>
        </p:nvSpPr>
        <p:spPr>
          <a:xfrm>
            <a:off x="7524360" y="6309360"/>
            <a:ext cx="517320" cy="517320"/>
          </a:xfrm>
          <a:prstGeom prst="ellipse">
            <a:avLst/>
          </a:prstGeom>
          <a:blipFill>
            <a:blip r:embed="rId2"/>
            <a:stretch>
              <a:fillRect/>
            </a:stretch>
          </a:blipFill>
          <a:ln w="38160">
            <a:solidFill>
              <a:srgbClr val="8CA950"/>
            </a:solidFill>
            <a:round/>
          </a:ln>
        </p:spPr>
      </p:sp>
      <p:sp>
        <p:nvSpPr>
          <p:cNvPr id="413" name="CustomShape 5"/>
          <p:cNvSpPr/>
          <p:nvPr/>
        </p:nvSpPr>
        <p:spPr>
          <a:xfrm>
            <a:off x="3310560" y="1367640"/>
            <a:ext cx="2594520" cy="127800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8000" tIns="108000" rIns="108000" bIns="108000" anchor="ctr"/>
          <a:lstStyle/>
          <a:p>
            <a:pPr algn="ctr">
              <a:lnSpc>
                <a:spcPct val="90000"/>
              </a:lnSpc>
            </a:pPr>
            <a:r>
              <a:rPr lang="fr-FR" sz="2400" b="1">
                <a:solidFill>
                  <a:srgbClr val="000000"/>
                </a:solidFill>
                <a:latin typeface="Calibri"/>
              </a:rPr>
              <a:t>GREEK PUBLIC</a:t>
            </a:r>
            <a:endParaRPr/>
          </a:p>
          <a:p>
            <a:pPr algn="ctr">
              <a:lnSpc>
                <a:spcPct val="90000"/>
              </a:lnSpc>
            </a:pPr>
            <a:r>
              <a:rPr lang="fr-FR" sz="2400" b="1">
                <a:solidFill>
                  <a:srgbClr val="000000"/>
                </a:solidFill>
                <a:latin typeface="Calibri"/>
              </a:rPr>
              <a:t> = 25%</a:t>
            </a:r>
            <a:endParaRPr/>
          </a:p>
        </p:txBody>
      </p:sp>
      <p:sp>
        <p:nvSpPr>
          <p:cNvPr id="414" name="CustomShape 6"/>
          <p:cNvSpPr/>
          <p:nvPr/>
        </p:nvSpPr>
        <p:spPr>
          <a:xfrm>
            <a:off x="6634080" y="2205000"/>
            <a:ext cx="2416680" cy="146880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0800" tIns="100800" rIns="100800" bIns="100800" anchor="ctr"/>
          <a:lstStyle/>
          <a:p>
            <a:pPr algn="ctr">
              <a:lnSpc>
                <a:spcPct val="90000"/>
              </a:lnSpc>
            </a:pPr>
            <a:r>
              <a:rPr lang="fr-FR" sz="1600" b="1">
                <a:solidFill>
                  <a:srgbClr val="000000"/>
                </a:solidFill>
                <a:latin typeface="Calibri"/>
              </a:rPr>
              <a:t>EUROPEAN UNION GRANTS </a:t>
            </a:r>
            <a:endParaRPr/>
          </a:p>
          <a:p>
            <a:pPr algn="ctr">
              <a:lnSpc>
                <a:spcPct val="90000"/>
              </a:lnSpc>
            </a:pPr>
            <a:r>
              <a:rPr lang="fr-FR" sz="1600" b="1">
                <a:solidFill>
                  <a:srgbClr val="000000"/>
                </a:solidFill>
                <a:latin typeface="Calibri"/>
              </a:rPr>
              <a:t>= 0,40-100%</a:t>
            </a:r>
            <a:endParaRPr/>
          </a:p>
        </p:txBody>
      </p:sp>
      <p:sp>
        <p:nvSpPr>
          <p:cNvPr id="415" name="CustomShape 7"/>
          <p:cNvSpPr/>
          <p:nvPr/>
        </p:nvSpPr>
        <p:spPr>
          <a:xfrm>
            <a:off x="6534360" y="4149000"/>
            <a:ext cx="2516040" cy="13114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5840" tIns="105840" rIns="105840" bIns="105840" anchor="ctr"/>
          <a:lstStyle/>
          <a:p>
            <a:pPr algn="ctr">
              <a:lnSpc>
                <a:spcPct val="90000"/>
              </a:lnSpc>
            </a:pPr>
            <a:r>
              <a:rPr lang="fr-FR" sz="2000" b="1">
                <a:solidFill>
                  <a:srgbClr val="000000"/>
                </a:solidFill>
                <a:latin typeface="Calibri"/>
              </a:rPr>
              <a:t>BANK LOAN = 1-20%</a:t>
            </a:r>
            <a:endParaRPr/>
          </a:p>
        </p:txBody>
      </p:sp>
      <p:sp>
        <p:nvSpPr>
          <p:cNvPr id="416" name="CustomShape 8"/>
          <p:cNvSpPr/>
          <p:nvPr/>
        </p:nvSpPr>
        <p:spPr>
          <a:xfrm>
            <a:off x="873360" y="2006640"/>
            <a:ext cx="7468920" cy="3730680"/>
          </a:xfrm>
          <a:prstGeom prst="rect">
            <a:avLst/>
          </a:prstGeom>
          <a:gradFill>
            <a:gsLst>
              <a:gs pos="0">
                <a:srgbClr val="F4FFE6"/>
              </a:gs>
              <a:gs pos="50000">
                <a:srgbClr val="D9FDA6"/>
              </a:gs>
              <a:gs pos="100000">
                <a:srgbClr val="F4FFE6"/>
              </a:gs>
            </a:gsLst>
            <a:lin ang="16200000"/>
          </a:gradFill>
          <a:ln w="9360">
            <a:solidFill>
              <a:srgbClr val="98B855"/>
            </a:solidFill>
            <a:round/>
          </a:ln>
        </p:spPr>
      </p:sp>
      <p:sp>
        <p:nvSpPr>
          <p:cNvPr id="417" name="CustomShape 9"/>
          <p:cNvSpPr/>
          <p:nvPr/>
        </p:nvSpPr>
        <p:spPr>
          <a:xfrm>
            <a:off x="3381480" y="5116320"/>
            <a:ext cx="2453040" cy="124200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1880" tIns="101880" rIns="101880" bIns="101880" anchor="ctr"/>
          <a:lstStyle/>
          <a:p>
            <a:pPr algn="ctr">
              <a:lnSpc>
                <a:spcPct val="90000"/>
              </a:lnSpc>
            </a:pPr>
            <a:r>
              <a:rPr lang="fr-FR" b="1">
                <a:solidFill>
                  <a:srgbClr val="000000"/>
                </a:solidFill>
                <a:latin typeface="Calibri"/>
              </a:rPr>
              <a:t>SHAREHOLDERS EQUITY BUSINESS = 25%</a:t>
            </a:r>
            <a:endParaRPr/>
          </a:p>
        </p:txBody>
      </p:sp>
      <p:sp>
        <p:nvSpPr>
          <p:cNvPr id="418" name="CustomShape 10"/>
          <p:cNvSpPr/>
          <p:nvPr/>
        </p:nvSpPr>
        <p:spPr>
          <a:xfrm>
            <a:off x="13680" y="4133520"/>
            <a:ext cx="2829960" cy="160380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7640" tIns="107640" rIns="107640" bIns="107640" anchor="ctr"/>
          <a:lstStyle/>
          <a:p>
            <a:pPr algn="ctr">
              <a:lnSpc>
                <a:spcPct val="90000"/>
              </a:lnSpc>
            </a:pPr>
            <a:r>
              <a:rPr lang="fr-FR" sz="2400" b="1">
                <a:solidFill>
                  <a:srgbClr val="000000"/>
                </a:solidFill>
                <a:latin typeface="Calibri"/>
              </a:rPr>
              <a:t>NGO PARTICIPATION = 2% TO 5%</a:t>
            </a:r>
            <a:endParaRPr/>
          </a:p>
        </p:txBody>
      </p:sp>
      <p:sp>
        <p:nvSpPr>
          <p:cNvPr id="419" name="CustomShape 11"/>
          <p:cNvSpPr/>
          <p:nvPr/>
        </p:nvSpPr>
        <p:spPr>
          <a:xfrm>
            <a:off x="39600" y="2205000"/>
            <a:ext cx="2667960" cy="146880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lIns="106920" tIns="106920" rIns="106920" bIns="106920" anchor="ctr"/>
          <a:lstStyle/>
          <a:p>
            <a:pPr algn="ctr">
              <a:lnSpc>
                <a:spcPct val="90000"/>
              </a:lnSpc>
            </a:pPr>
            <a:r>
              <a:rPr lang="fr-FR" sz="2000" b="1">
                <a:solidFill>
                  <a:srgbClr val="000000"/>
                </a:solidFill>
                <a:latin typeface="Calibri"/>
              </a:rPr>
              <a:t>NGO PARTICIPATION IN MANAGEMENT =100%</a:t>
            </a:r>
            <a:endParaRPr/>
          </a:p>
        </p:txBody>
      </p:sp>
      <p:pic>
        <p:nvPicPr>
          <p:cNvPr id="420" name="Εικόνα 3"/>
          <p:cNvPicPr/>
          <p:nvPr/>
        </p:nvPicPr>
        <p:blipFill>
          <a:blip r:embed="rId3"/>
          <a:stretch>
            <a:fillRect/>
          </a:stretch>
        </p:blipFill>
        <p:spPr>
          <a:xfrm>
            <a:off x="13680" y="6165360"/>
            <a:ext cx="582840" cy="692280"/>
          </a:xfrm>
          <a:prstGeom prst="rect">
            <a:avLst/>
          </a:prstGeom>
        </p:spPr>
      </p:pic>
      <p:sp>
        <p:nvSpPr>
          <p:cNvPr id="421" name="CustomShape 12"/>
          <p:cNvSpPr/>
          <p:nvPr/>
        </p:nvSpPr>
        <p:spPr>
          <a:xfrm>
            <a:off x="79164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
        <p:nvSpPr>
          <p:cNvPr id="422" name="CustomShape 13"/>
          <p:cNvSpPr/>
          <p:nvPr/>
        </p:nvSpPr>
        <p:spPr>
          <a:xfrm>
            <a:off x="7191000" y="6381360"/>
            <a:ext cx="468360" cy="448920"/>
          </a:xfrm>
          <a:prstGeom prst="ellipse">
            <a:avLst/>
          </a:prstGeom>
          <a:blipFill>
            <a:blip r:embed="rId4"/>
            <a:stretch>
              <a:fillRect/>
            </a:stretch>
          </a:blipFill>
          <a:ln w="38160">
            <a:solidFill>
              <a:srgbClr val="FFFFFF"/>
            </a:solidFill>
            <a:round/>
          </a:ln>
        </p:spPr>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 name="CustomShape 1"/>
          <p:cNvSpPr/>
          <p:nvPr/>
        </p:nvSpPr>
        <p:spPr>
          <a:xfrm>
            <a:off x="1080" y="-55080"/>
            <a:ext cx="9142560" cy="514800"/>
          </a:xfrm>
          <a:prstGeom prst="rect">
            <a:avLst/>
          </a:prstGeom>
          <a:solidFill>
            <a:srgbClr val="4775AB"/>
          </a:solidFill>
        </p:spPr>
        <p:txBody>
          <a:bodyPr lIns="152280" tIns="152280" rIns="152280" bIns="152280" anchor="ctr"/>
          <a:lstStyle/>
          <a:p>
            <a:pPr algn="ctr">
              <a:lnSpc>
                <a:spcPct val="90000"/>
              </a:lnSpc>
            </a:pPr>
            <a:r>
              <a:rPr lang="fr-FR" sz="4000" b="1">
                <a:solidFill>
                  <a:srgbClr val="DBEEF4"/>
                </a:solidFill>
                <a:latin typeface="Calibri"/>
              </a:rPr>
              <a:t>BUDGET THE PROPOSAL</a:t>
            </a:r>
            <a:endParaRPr/>
          </a:p>
        </p:txBody>
      </p:sp>
      <p:sp>
        <p:nvSpPr>
          <p:cNvPr id="424" name="CustomShape 2"/>
          <p:cNvSpPr/>
          <p:nvPr/>
        </p:nvSpPr>
        <p:spPr>
          <a:xfrm>
            <a:off x="1080" y="473400"/>
            <a:ext cx="9142560" cy="506880"/>
          </a:xfrm>
          <a:prstGeom prst="rect">
            <a:avLst/>
          </a:prstGeom>
          <a:blipFill>
            <a:blip r:embed="rId2"/>
            <a:stretch>
              <a:fillRect/>
            </a:stretch>
          </a:blipFill>
          <a:ln w="25560">
            <a:solidFill>
              <a:srgbClr val="FFFFFF"/>
            </a:solidFill>
            <a:round/>
          </a:ln>
        </p:spPr>
      </p:sp>
      <p:sp>
        <p:nvSpPr>
          <p:cNvPr id="425" name="CustomShape 3"/>
          <p:cNvSpPr/>
          <p:nvPr/>
        </p:nvSpPr>
        <p:spPr>
          <a:xfrm>
            <a:off x="1080" y="967320"/>
            <a:ext cx="9142560" cy="68400"/>
          </a:xfrm>
          <a:prstGeom prst="rect">
            <a:avLst/>
          </a:prstGeom>
          <a:solidFill>
            <a:srgbClr val="4775AB"/>
          </a:solidFill>
        </p:spPr>
      </p:sp>
      <p:sp>
        <p:nvSpPr>
          <p:cNvPr id="426" name="CustomShape 4"/>
          <p:cNvSpPr/>
          <p:nvPr/>
        </p:nvSpPr>
        <p:spPr>
          <a:xfrm rot="10800000">
            <a:off x="7782120" y="6309720"/>
            <a:ext cx="1347120" cy="517320"/>
          </a:xfrm>
          <a:prstGeom prst="homePlate">
            <a:avLst>
              <a:gd name="adj" fmla="val 50000"/>
            </a:avLst>
          </a:prstGeom>
          <a:gradFill>
            <a:gsLst>
              <a:gs pos="0">
                <a:srgbClr val="F1EAF8"/>
              </a:gs>
              <a:gs pos="50000">
                <a:srgbClr val="C8B3E9"/>
              </a:gs>
              <a:gs pos="100000">
                <a:srgbClr val="F1EAF8"/>
              </a:gs>
            </a:gsLst>
            <a:lin ang="5400000"/>
          </a:gradFill>
          <a:ln w="9360">
            <a:solidFill>
              <a:srgbClr val="7D5FA0"/>
            </a:solidFill>
            <a:round/>
          </a:ln>
        </p:spPr>
        <p:txBody>
          <a:bodyPr lIns="235800" tIns="57240" rIns="228240" bIns="57240" anchor="ctr"/>
          <a:lstStyle/>
          <a:p>
            <a:pPr algn="ctr">
              <a:lnSpc>
                <a:spcPct val="90000"/>
              </a:lnSpc>
            </a:pPr>
            <a:r>
              <a:rPr lang="fr-FR" sz="1500" b="1">
                <a:solidFill>
                  <a:srgbClr val="376092"/>
                </a:solidFill>
                <a:latin typeface="comic"/>
              </a:rPr>
              <a:t>SUPPORT</a:t>
            </a:r>
            <a:r>
              <a:rPr lang="fr-FR" sz="1500" b="1">
                <a:solidFill>
                  <a:srgbClr val="FFFF00"/>
                </a:solidFill>
                <a:latin typeface="comic"/>
              </a:rPr>
              <a:t> </a:t>
            </a:r>
            <a:endParaRPr/>
          </a:p>
        </p:txBody>
      </p:sp>
      <p:sp>
        <p:nvSpPr>
          <p:cNvPr id="427" name="CustomShape 5"/>
          <p:cNvSpPr/>
          <p:nvPr/>
        </p:nvSpPr>
        <p:spPr>
          <a:xfrm>
            <a:off x="7524360" y="6309360"/>
            <a:ext cx="517320" cy="517320"/>
          </a:xfrm>
          <a:prstGeom prst="ellipse">
            <a:avLst/>
          </a:prstGeom>
          <a:blipFill>
            <a:blip r:embed="rId3"/>
            <a:stretch>
              <a:fillRect/>
            </a:stretch>
          </a:blipFill>
          <a:ln w="38160">
            <a:solidFill>
              <a:srgbClr val="FFFFFF"/>
            </a:solidFill>
            <a:round/>
          </a:ln>
        </p:spPr>
      </p:sp>
      <p:pic>
        <p:nvPicPr>
          <p:cNvPr id="428" name="Εικόνα 3"/>
          <p:cNvPicPr/>
          <p:nvPr/>
        </p:nvPicPr>
        <p:blipFill>
          <a:blip r:embed="rId4"/>
          <a:stretch>
            <a:fillRect/>
          </a:stretch>
        </p:blipFill>
        <p:spPr>
          <a:xfrm>
            <a:off x="13680" y="6165360"/>
            <a:ext cx="582840" cy="692280"/>
          </a:xfrm>
          <a:prstGeom prst="rect">
            <a:avLst/>
          </a:prstGeom>
        </p:spPr>
      </p:pic>
      <p:sp>
        <p:nvSpPr>
          <p:cNvPr id="429" name="CustomShape 6"/>
          <p:cNvSpPr/>
          <p:nvPr/>
        </p:nvSpPr>
        <p:spPr>
          <a:xfrm>
            <a:off x="791640" y="648864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
        <p:nvSpPr>
          <p:cNvPr id="430" name="CustomShape 7"/>
          <p:cNvSpPr/>
          <p:nvPr/>
        </p:nvSpPr>
        <p:spPr>
          <a:xfrm>
            <a:off x="7191000" y="6381360"/>
            <a:ext cx="468360" cy="448920"/>
          </a:xfrm>
          <a:prstGeom prst="ellipse">
            <a:avLst/>
          </a:prstGeom>
          <a:blipFill>
            <a:blip r:embed="rId5"/>
            <a:stretch>
              <a:fillRect/>
            </a:stretch>
          </a:blipFill>
          <a:ln w="38160">
            <a:solidFill>
              <a:srgbClr val="FFFFFF"/>
            </a:solidFill>
            <a:round/>
          </a:ln>
        </p:spPr>
      </p:sp>
      <p:sp>
        <p:nvSpPr>
          <p:cNvPr id="431" name="CustomShape 8"/>
          <p:cNvSpPr/>
          <p:nvPr/>
        </p:nvSpPr>
        <p:spPr>
          <a:xfrm>
            <a:off x="107640" y="1124640"/>
            <a:ext cx="8928720" cy="5040360"/>
          </a:xfrm>
          <a:prstGeom prst="bevel">
            <a:avLst>
              <a:gd name="adj" fmla="val 12500"/>
            </a:avLst>
          </a:prstGeom>
          <a:gradFill>
            <a:gsLst>
              <a:gs pos="0">
                <a:srgbClr val="000000"/>
              </a:gs>
              <a:gs pos="50000">
                <a:srgbClr val="000000"/>
              </a:gs>
              <a:gs pos="100000">
                <a:srgbClr val="000000"/>
              </a:gs>
            </a:gsLst>
            <a:lin ang="16200000"/>
          </a:gradFill>
          <a:ln w="9360">
            <a:solidFill>
              <a:srgbClr val="000000"/>
            </a:solidFill>
            <a:round/>
          </a:ln>
        </p:spPr>
        <p:txBody>
          <a:bodyPr lIns="90000" tIns="45000" rIns="90000" bIns="45000" anchor="ctr"/>
          <a:lstStyle/>
          <a:p>
            <a:pPr>
              <a:lnSpc>
                <a:spcPct val="100000"/>
              </a:lnSpc>
            </a:pPr>
            <a:r>
              <a:rPr lang="fr-FR" sz="1400" b="1" u="sng">
                <a:solidFill>
                  <a:srgbClr val="DBEEF4"/>
                </a:solidFill>
                <a:latin typeface="Calibri"/>
              </a:rPr>
              <a:t>THE PROPOSAL HAS A TIME HORIZON OF 1-1-2007 CREATION TO 12/31/2013 FOR THE FIRST STEP-STANDARD THIS LAW PILOT CORE 21 RESIDENTIAL COMPLEX</a:t>
            </a:r>
            <a:r>
              <a:rPr lang="fr-FR" sz="1400" b="1">
                <a:solidFill>
                  <a:srgbClr val="FFFFFF"/>
                </a:solidFill>
                <a:latin typeface="Calibri"/>
              </a:rPr>
              <a:t>
</a:t>
            </a:r>
            <a:r>
              <a:rPr lang="fr-FR" sz="1600" b="1">
                <a:solidFill>
                  <a:srgbClr val="FFFFFF"/>
                </a:solidFill>
                <a:latin typeface="Calibri"/>
              </a:rPr>
              <a:t>FROM 01/01/2010,4 TO 31/01/2021 FOR THE SECOND STEP AND FULL PILOT TOWN
FROM 01/01/2022 TO 31/01/2032 FOR THE THIRD STEP
PILOT COMPLETE REGION
THE TOTAL AMOUNT FOR THE COMPLETE DESIGN AND ORGANIZERS AND THETHREE-STEP AND FOR THE CREATION OF THE PILOT PATTERN CORE 21RESIDENTIAL COMPLEX WILL NEED TO BE RECOVERED FROM SUBSIDY 100.000.000.-EURO ANDTHIS WILL COVER THE 1 TO 2% OF THE PROJECT .
SO THE TOTAL AMOUNT ESTIMATED REACHES 5 TO 10 BILLION .- EURO FOR FULL INTEGRATION OF OF 120.000 TO 204.000 FAMILIES IN ROM HELLADIC DOMINION WITH A TOTAL OF PERSONS IN THE LAST YEAR OF IMPLEMENTATION TO TOUCH THE PSYCHES1.680.000
AL PROPOSAL IS DONE WITH THE POSSIBILITY TO HAVE THE ROMA INSETTLEMENT AT THE SAME TIME THE FOLLOWING COVERAGES HOUSING, JOBS, HEALTH, EDUCATION AND INTEGRATION OF TOWNHOUSE MUNICIPAL! FROM THE TIME  OF ESTABLISHMENT, AND FOR ALWAYS!</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107640" y="1196640"/>
            <a:ext cx="8856720" cy="5472360"/>
          </a:xfrm>
          <a:prstGeom prst="rect">
            <a:avLst/>
          </a:prstGeom>
        </p:spPr>
        <p:txBody>
          <a:bodyPr/>
          <a:lstStyle/>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gn="ctr">
              <a:lnSpc>
                <a:spcPct val="80000"/>
              </a:lnSpc>
              <a:buFont typeface="Arial"/>
              <a:buChar char="•"/>
            </a:pPr>
            <a:r>
              <a:rPr lang="el-GR" sz="2800" b="1">
                <a:solidFill>
                  <a:srgbClr val="000000"/>
                </a:solidFill>
                <a:latin typeface="Calibri"/>
              </a:rPr>
              <a:t>6 hectares PER FARM for housing</a:t>
            </a:r>
            <a:endParaRPr/>
          </a:p>
          <a:p>
            <a:pPr>
              <a:lnSpc>
                <a:spcPct val="80000"/>
              </a:lnSpc>
            </a:pPr>
            <a:endParaRPr/>
          </a:p>
          <a:p>
            <a:pPr>
              <a:lnSpc>
                <a:spcPct val="80000"/>
              </a:lnSpc>
            </a:pPr>
            <a:endParaRPr/>
          </a:p>
          <a:p>
            <a:pPr>
              <a:lnSpc>
                <a:spcPct val="80000"/>
              </a:lnSpc>
              <a:buFont typeface="Arial"/>
              <a:buChar char="•"/>
            </a:pPr>
            <a:r>
              <a:rPr lang="el-GR" b="1" u="sng">
                <a:solidFill>
                  <a:srgbClr val="0070C0"/>
                </a:solidFill>
                <a:latin typeface="Calibri"/>
              </a:rPr>
              <a:t>THE PRODUCTION ACTIVITIES</a:t>
            </a:r>
            <a:endParaRPr/>
          </a:p>
          <a:p>
            <a:pPr>
              <a:lnSpc>
                <a:spcPct val="80000"/>
              </a:lnSpc>
              <a:buFont typeface="Arial"/>
              <a:buChar char="•"/>
            </a:pPr>
            <a:r>
              <a:rPr lang="el-GR" b="1">
                <a:solidFill>
                  <a:srgbClr val="000000"/>
                </a:solidFill>
                <a:latin typeface="Calibri"/>
              </a:rPr>
              <a:t>0,4 hectares IN AREA RESIDENCE-OFFICE-OF WAREHOUSES</a:t>
            </a:r>
            <a:endParaRPr/>
          </a:p>
          <a:p>
            <a:pPr>
              <a:lnSpc>
                <a:spcPct val="80000"/>
              </a:lnSpc>
              <a:buFont typeface="Arial"/>
              <a:buChar char="•"/>
            </a:pPr>
            <a:r>
              <a:rPr lang="el-GR" b="1">
                <a:solidFill>
                  <a:srgbClr val="000000"/>
                </a:solidFill>
                <a:latin typeface="Calibri"/>
              </a:rPr>
              <a:t>0,6 hectares IN AREA OF CONSTRUCTION MATERIALS</a:t>
            </a:r>
            <a:endParaRPr/>
          </a:p>
          <a:p>
            <a:pPr>
              <a:lnSpc>
                <a:spcPct val="80000"/>
              </a:lnSpc>
              <a:buFont typeface="Arial"/>
              <a:buChar char="•"/>
            </a:pPr>
            <a:r>
              <a:rPr lang="el-GR" b="1">
                <a:solidFill>
                  <a:srgbClr val="000000"/>
                </a:solidFill>
                <a:latin typeface="Calibri"/>
              </a:rPr>
              <a:t>0,4 hectares IN AREA TREATMENT OF STONE-MARBLE</a:t>
            </a:r>
            <a:endParaRPr/>
          </a:p>
          <a:p>
            <a:pPr>
              <a:lnSpc>
                <a:spcPct val="80000"/>
              </a:lnSpc>
              <a:buFont typeface="Arial"/>
              <a:buChar char="•"/>
            </a:pPr>
            <a:r>
              <a:rPr lang="el-GR" b="1">
                <a:solidFill>
                  <a:srgbClr val="000000"/>
                </a:solidFill>
                <a:latin typeface="Calibri"/>
              </a:rPr>
              <a:t>0,6 hectares IN AREA OF CEMENT PRODUCTION</a:t>
            </a:r>
            <a:endParaRPr/>
          </a:p>
          <a:p>
            <a:pPr>
              <a:lnSpc>
                <a:spcPct val="80000"/>
              </a:lnSpc>
              <a:buFont typeface="Arial"/>
              <a:buChar char="•"/>
            </a:pPr>
            <a:r>
              <a:rPr lang="el-GR" b="1">
                <a:solidFill>
                  <a:srgbClr val="000000"/>
                </a:solidFill>
                <a:latin typeface="Calibri"/>
              </a:rPr>
              <a:t>0,4 hectares IN AREA PRODUCTION Aluminums construction</a:t>
            </a:r>
            <a:endParaRPr/>
          </a:p>
          <a:p>
            <a:pPr>
              <a:lnSpc>
                <a:spcPct val="80000"/>
              </a:lnSpc>
              <a:buFont typeface="Arial"/>
              <a:buChar char="•"/>
            </a:pPr>
            <a:r>
              <a:rPr lang="el-GR" b="1">
                <a:solidFill>
                  <a:srgbClr val="000000"/>
                </a:solidFill>
                <a:latin typeface="Calibri"/>
              </a:rPr>
              <a:t>0,6 hectares IN AREA IRON MANUFACTURING STRUCTURES</a:t>
            </a:r>
            <a:endParaRPr/>
          </a:p>
          <a:p>
            <a:pPr>
              <a:lnSpc>
                <a:spcPct val="80000"/>
              </a:lnSpc>
              <a:buFont typeface="Arial"/>
              <a:buChar char="•"/>
            </a:pPr>
            <a:r>
              <a:rPr lang="el-GR" b="1">
                <a:solidFill>
                  <a:srgbClr val="000000"/>
                </a:solidFill>
                <a:latin typeface="Calibri"/>
              </a:rPr>
              <a:t>0,4 hectares IN AREA MANUFACTURING WOOD STRUCTURES</a:t>
            </a:r>
            <a:endParaRPr/>
          </a:p>
          <a:p>
            <a:pPr>
              <a:lnSpc>
                <a:spcPct val="80000"/>
              </a:lnSpc>
              <a:buFont typeface="Arial"/>
              <a:buChar char="•"/>
            </a:pPr>
            <a:r>
              <a:rPr lang="el-GR" b="1">
                <a:solidFill>
                  <a:srgbClr val="000000"/>
                </a:solidFill>
                <a:latin typeface="Calibri"/>
              </a:rPr>
              <a:t>0,6 hectares IN WORKSHOP</a:t>
            </a:r>
            <a:endParaRPr/>
          </a:p>
          <a:p>
            <a:pPr>
              <a:lnSpc>
                <a:spcPct val="80000"/>
              </a:lnSpc>
              <a:buFont typeface="Arial"/>
              <a:buChar char="•"/>
            </a:pPr>
            <a:r>
              <a:rPr lang="el-GR" b="1">
                <a:solidFill>
                  <a:srgbClr val="000000"/>
                </a:solidFill>
                <a:latin typeface="Calibri"/>
              </a:rPr>
              <a:t>0,4 hectares IN AREA OF MANUFACTURING INSULATING MATERIALS-GEOTEXTILES</a:t>
            </a:r>
            <a:endParaRPr/>
          </a:p>
          <a:p>
            <a:pPr>
              <a:lnSpc>
                <a:spcPct val="80000"/>
              </a:lnSpc>
              <a:buFont typeface="Arial"/>
              <a:buChar char="•"/>
            </a:pPr>
            <a:r>
              <a:rPr lang="el-GR" b="1">
                <a:solidFill>
                  <a:srgbClr val="000000"/>
                </a:solidFill>
                <a:latin typeface="Calibri"/>
              </a:rPr>
              <a:t>0,6 hectares IN AREA MANUFACTURING potteries</a:t>
            </a:r>
            <a:endParaRPr/>
          </a:p>
          <a:p>
            <a:pPr>
              <a:lnSpc>
                <a:spcPct val="80000"/>
              </a:lnSpc>
              <a:buFont typeface="Arial"/>
              <a:buChar char="•"/>
            </a:pPr>
            <a:r>
              <a:rPr lang="el-GR" b="1">
                <a:solidFill>
                  <a:srgbClr val="000000"/>
                </a:solidFill>
                <a:latin typeface="Calibri"/>
              </a:rPr>
              <a:t>0,4 hectares IN FUEL STORAGE</a:t>
            </a:r>
            <a:endParaRPr/>
          </a:p>
          <a:p>
            <a:pPr>
              <a:lnSpc>
                <a:spcPct val="80000"/>
              </a:lnSpc>
              <a:buFont typeface="Arial"/>
              <a:buChar char="•"/>
            </a:pPr>
            <a:r>
              <a:rPr lang="el-GR" b="1">
                <a:solidFill>
                  <a:srgbClr val="000000"/>
                </a:solidFill>
                <a:latin typeface="Calibri"/>
              </a:rPr>
              <a:t>0,6 hectares IN AREA MANUFACTURING ENERGY (RES)</a:t>
            </a:r>
            <a:endParaRPr/>
          </a:p>
        </p:txBody>
      </p:sp>
      <p:sp>
        <p:nvSpPr>
          <p:cNvPr id="112" name="TextShape 2"/>
          <p:cNvSpPr txBox="1"/>
          <p:nvPr/>
        </p:nvSpPr>
        <p:spPr>
          <a:xfrm>
            <a:off x="467640" y="116640"/>
            <a:ext cx="8229240" cy="1142640"/>
          </a:xfrm>
          <a:prstGeom prst="rect">
            <a:avLst/>
          </a:prstGeom>
        </p:spPr>
        <p:txBody>
          <a:bodyPr anchor="ctr"/>
          <a:lstStyle/>
          <a:p>
            <a:pPr algn="ctr">
              <a:lnSpc>
                <a:spcPct val="100000"/>
              </a:lnSpc>
            </a:pPr>
            <a:r>
              <a:rPr lang="el-GR" sz="7200" b="1" u="sng">
                <a:solidFill>
                  <a:srgbClr val="FF0000"/>
                </a:solidFill>
                <a:latin typeface="Calibri"/>
              </a:rPr>
              <a:t>ACTION 3</a:t>
            </a:r>
            <a:endParaRPr/>
          </a:p>
        </p:txBody>
      </p:sp>
      <p:sp>
        <p:nvSpPr>
          <p:cNvPr id="113" name="CustomShape 3"/>
          <p:cNvSpPr/>
          <p:nvPr/>
        </p:nvSpPr>
        <p:spPr>
          <a:xfrm>
            <a:off x="386280" y="1340640"/>
            <a:ext cx="8496720" cy="1295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FFFFFF"/>
                </a:solidFill>
                <a:latin typeface="Calibri"/>
              </a:rPr>
              <a:t>CREATING CORE 7 MIXED FAMILY FARMS IN AREA </a:t>
            </a:r>
            <a:endParaRPr/>
          </a:p>
          <a:p>
            <a:pPr algn="ctr">
              <a:lnSpc>
                <a:spcPct val="100000"/>
              </a:lnSpc>
            </a:pPr>
            <a:r>
              <a:rPr lang="fr-FR" sz="2800" b="1">
                <a:solidFill>
                  <a:srgbClr val="FFFFFF"/>
                </a:solidFill>
                <a:latin typeface="Calibri"/>
              </a:rPr>
              <a:t>42 hectares FOR CIVIL USE</a:t>
            </a:r>
            <a:endParaRPr/>
          </a:p>
        </p:txBody>
      </p:sp>
      <p:pic>
        <p:nvPicPr>
          <p:cNvPr id="114" name="Εικόνα 4"/>
          <p:cNvPicPr/>
          <p:nvPr/>
        </p:nvPicPr>
        <p:blipFill>
          <a:blip r:embed="rId2"/>
          <a:stretch>
            <a:fillRect/>
          </a:stretch>
        </p:blipFill>
        <p:spPr>
          <a:xfrm>
            <a:off x="0" y="0"/>
            <a:ext cx="582840" cy="851400"/>
          </a:xfrm>
          <a:prstGeom prst="rect">
            <a:avLst/>
          </a:prstGeom>
        </p:spPr>
      </p:pic>
      <p:sp>
        <p:nvSpPr>
          <p:cNvPr id="115" name="CustomShape 4"/>
          <p:cNvSpPr/>
          <p:nvPr/>
        </p:nvSpPr>
        <p:spPr>
          <a:xfrm>
            <a:off x="79200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extShape 1"/>
          <p:cNvSpPr txBox="1"/>
          <p:nvPr/>
        </p:nvSpPr>
        <p:spPr>
          <a:xfrm>
            <a:off x="457200" y="1268640"/>
            <a:ext cx="8229240" cy="5328360"/>
          </a:xfrm>
          <a:prstGeom prst="rect">
            <a:avLst/>
          </a:prstGeom>
        </p:spPr>
        <p:txBody>
          <a:bodyPr/>
          <a:lstStyle/>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buFont typeface="Arial"/>
              <a:buChar char="•"/>
            </a:pPr>
            <a:r>
              <a:rPr lang="el-GR" sz="2000" b="1" u="sng">
                <a:solidFill>
                  <a:srgbClr val="0070C0"/>
                </a:solidFill>
                <a:latin typeface="Calibri"/>
              </a:rPr>
              <a:t>THE PRODUCTION ACTIVITIES</a:t>
            </a:r>
            <a:endParaRPr/>
          </a:p>
          <a:p>
            <a:pPr>
              <a:lnSpc>
                <a:spcPct val="80000"/>
              </a:lnSpc>
              <a:buFont typeface="Arial"/>
              <a:buChar char="•"/>
            </a:pPr>
            <a:r>
              <a:rPr lang="el-GR" b="1">
                <a:solidFill>
                  <a:srgbClr val="000000"/>
                </a:solidFill>
                <a:latin typeface="Calibri"/>
              </a:rPr>
              <a:t>0,4 hectares IN AREA RESIDENCE-OFFICE-OF WAREHOUSES</a:t>
            </a:r>
            <a:endParaRPr/>
          </a:p>
          <a:p>
            <a:pPr>
              <a:lnSpc>
                <a:spcPct val="80000"/>
              </a:lnSpc>
              <a:buFont typeface="Arial"/>
              <a:buChar char="•"/>
            </a:pPr>
            <a:r>
              <a:rPr lang="el-GR" b="1">
                <a:solidFill>
                  <a:srgbClr val="000000"/>
                </a:solidFill>
                <a:latin typeface="Calibri"/>
              </a:rPr>
              <a:t>0,6 hectares IN FOOD Industry</a:t>
            </a:r>
            <a:endParaRPr/>
          </a:p>
          <a:p>
            <a:pPr>
              <a:lnSpc>
                <a:spcPct val="80000"/>
              </a:lnSpc>
              <a:buFont typeface="Arial"/>
              <a:buChar char="•"/>
            </a:pPr>
            <a:r>
              <a:rPr lang="el-GR" b="1">
                <a:solidFill>
                  <a:srgbClr val="000000"/>
                </a:solidFill>
                <a:latin typeface="Calibri"/>
              </a:rPr>
              <a:t>0,4 hectares IN FIBRES AND LEATHER INDUSTRY</a:t>
            </a:r>
            <a:endParaRPr/>
          </a:p>
          <a:p>
            <a:pPr>
              <a:lnSpc>
                <a:spcPct val="80000"/>
              </a:lnSpc>
              <a:buFont typeface="Arial"/>
              <a:buChar char="•"/>
            </a:pPr>
            <a:r>
              <a:rPr lang="el-GR" b="1">
                <a:solidFill>
                  <a:srgbClr val="000000"/>
                </a:solidFill>
                <a:latin typeface="Calibri"/>
              </a:rPr>
              <a:t>0,6 hectares IN BUILDING MATERIALS</a:t>
            </a:r>
            <a:endParaRPr/>
          </a:p>
          <a:p>
            <a:pPr>
              <a:lnSpc>
                <a:spcPct val="80000"/>
              </a:lnSpc>
              <a:buFont typeface="Arial"/>
              <a:buChar char="•"/>
            </a:pPr>
            <a:r>
              <a:rPr lang="el-GR" b="1">
                <a:solidFill>
                  <a:srgbClr val="000000"/>
                </a:solidFill>
                <a:latin typeface="Calibri"/>
              </a:rPr>
              <a:t>0,4 hectares IN ALUMINIUM INDUSTRY</a:t>
            </a:r>
            <a:endParaRPr/>
          </a:p>
          <a:p>
            <a:pPr>
              <a:lnSpc>
                <a:spcPct val="80000"/>
              </a:lnSpc>
              <a:buFont typeface="Arial"/>
              <a:buChar char="•"/>
            </a:pPr>
            <a:r>
              <a:rPr lang="el-GR" b="1">
                <a:solidFill>
                  <a:srgbClr val="000000"/>
                </a:solidFill>
                <a:latin typeface="Calibri"/>
              </a:rPr>
              <a:t>0,6 hectares IN STEEL INDUSTRY</a:t>
            </a:r>
            <a:endParaRPr/>
          </a:p>
          <a:p>
            <a:pPr>
              <a:lnSpc>
                <a:spcPct val="80000"/>
              </a:lnSpc>
              <a:buFont typeface="Arial"/>
              <a:buChar char="•"/>
            </a:pPr>
            <a:r>
              <a:rPr lang="el-GR" b="1">
                <a:solidFill>
                  <a:srgbClr val="000000"/>
                </a:solidFill>
                <a:latin typeface="Calibri"/>
              </a:rPr>
              <a:t>0,4 hectares IN WOOD INDUSTRY</a:t>
            </a:r>
            <a:endParaRPr/>
          </a:p>
          <a:p>
            <a:pPr>
              <a:lnSpc>
                <a:spcPct val="80000"/>
              </a:lnSpc>
              <a:buFont typeface="Arial"/>
              <a:buChar char="•"/>
            </a:pPr>
            <a:r>
              <a:rPr lang="el-GR" b="1">
                <a:solidFill>
                  <a:srgbClr val="000000"/>
                </a:solidFill>
                <a:latin typeface="Calibri"/>
              </a:rPr>
              <a:t>0,6 hectares OF INDUSTRIAL MANUFACTURING MACHINERY COMPONENTS-</a:t>
            </a:r>
            <a:endParaRPr/>
          </a:p>
          <a:p>
            <a:pPr>
              <a:lnSpc>
                <a:spcPct val="80000"/>
              </a:lnSpc>
              <a:buFont typeface="Arial"/>
              <a:buChar char="•"/>
            </a:pPr>
            <a:r>
              <a:rPr lang="el-GR" b="1">
                <a:solidFill>
                  <a:srgbClr val="000000"/>
                </a:solidFill>
                <a:latin typeface="Calibri"/>
              </a:rPr>
              <a:t>0,4 hectares IN MANUFACTURING ELECTRONIC INDUSTRY-ELECTRIC</a:t>
            </a:r>
            <a:endParaRPr/>
          </a:p>
          <a:p>
            <a:pPr>
              <a:lnSpc>
                <a:spcPct val="80000"/>
              </a:lnSpc>
              <a:buFont typeface="Arial"/>
              <a:buChar char="•"/>
            </a:pPr>
            <a:r>
              <a:rPr lang="el-GR" b="1">
                <a:solidFill>
                  <a:srgbClr val="000000"/>
                </a:solidFill>
                <a:latin typeface="Calibri"/>
              </a:rPr>
              <a:t>0,6 hectares IN MANUFACTURING OF CHEMICAL INDUSTRY</a:t>
            </a:r>
            <a:endParaRPr/>
          </a:p>
          <a:p>
            <a:pPr>
              <a:lnSpc>
                <a:spcPct val="80000"/>
              </a:lnSpc>
              <a:buFont typeface="Arial"/>
              <a:buChar char="•"/>
            </a:pPr>
            <a:r>
              <a:rPr lang="el-GR" b="1">
                <a:solidFill>
                  <a:srgbClr val="000000"/>
                </a:solidFill>
                <a:latin typeface="Calibri"/>
              </a:rPr>
              <a:t>0,4 hectares IN INDUSTRY FUEL MANUFACTURING</a:t>
            </a:r>
            <a:endParaRPr/>
          </a:p>
          <a:p>
            <a:pPr>
              <a:lnSpc>
                <a:spcPct val="80000"/>
              </a:lnSpc>
              <a:buFont typeface="Arial"/>
              <a:buChar char="•"/>
            </a:pPr>
            <a:r>
              <a:rPr lang="el-GR" b="1">
                <a:solidFill>
                  <a:srgbClr val="000000"/>
                </a:solidFill>
                <a:latin typeface="Calibri"/>
              </a:rPr>
              <a:t>0,6 hectares OF INDUSTRIAL MANUFACTURING ENERGY INDUSTRY-WASTE RECYCLING</a:t>
            </a:r>
            <a:endParaRPr/>
          </a:p>
        </p:txBody>
      </p:sp>
      <p:sp>
        <p:nvSpPr>
          <p:cNvPr id="117" name="TextShape 2"/>
          <p:cNvSpPr txBox="1"/>
          <p:nvPr/>
        </p:nvSpPr>
        <p:spPr>
          <a:xfrm>
            <a:off x="467640" y="116640"/>
            <a:ext cx="8229240" cy="1142640"/>
          </a:xfrm>
          <a:prstGeom prst="rect">
            <a:avLst/>
          </a:prstGeom>
        </p:spPr>
        <p:txBody>
          <a:bodyPr anchor="ctr"/>
          <a:lstStyle/>
          <a:p>
            <a:pPr algn="ctr">
              <a:lnSpc>
                <a:spcPct val="100000"/>
              </a:lnSpc>
            </a:pPr>
            <a:r>
              <a:rPr lang="el-GR" sz="7200" b="1" u="sng">
                <a:solidFill>
                  <a:srgbClr val="FF0000"/>
                </a:solidFill>
                <a:latin typeface="Calibri"/>
              </a:rPr>
              <a:t>ACTION</a:t>
            </a:r>
            <a:r>
              <a:rPr lang="el-GR" sz="7200" b="1" i="1" u="sng">
                <a:solidFill>
                  <a:srgbClr val="FF0000"/>
                </a:solidFill>
                <a:latin typeface="Calibri"/>
              </a:rPr>
              <a:t> 4</a:t>
            </a:r>
            <a:endParaRPr/>
          </a:p>
        </p:txBody>
      </p:sp>
      <p:sp>
        <p:nvSpPr>
          <p:cNvPr id="118" name="CustomShape 3"/>
          <p:cNvSpPr/>
          <p:nvPr/>
        </p:nvSpPr>
        <p:spPr>
          <a:xfrm>
            <a:off x="323640" y="1340640"/>
            <a:ext cx="8640720" cy="1295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400" b="1">
                <a:solidFill>
                  <a:srgbClr val="FFFFFF"/>
                </a:solidFill>
                <a:latin typeface="Calibri"/>
              </a:rPr>
              <a:t>CREATING CORE 7 MIXED Families FARMS IN AREA 42</a:t>
            </a:r>
            <a:endParaRPr/>
          </a:p>
          <a:p>
            <a:pPr algn="ctr">
              <a:lnSpc>
                <a:spcPct val="100000"/>
              </a:lnSpc>
            </a:pPr>
            <a:r>
              <a:rPr lang="fr-FR" sz="2400" b="1">
                <a:solidFill>
                  <a:srgbClr val="FFFFFF"/>
                </a:solidFill>
                <a:latin typeface="Calibri"/>
              </a:rPr>
              <a:t> hectares
FOR Biotechnical use</a:t>
            </a:r>
            <a:endParaRPr/>
          </a:p>
        </p:txBody>
      </p:sp>
      <p:pic>
        <p:nvPicPr>
          <p:cNvPr id="119" name="Εικόνα 4"/>
          <p:cNvPicPr/>
          <p:nvPr/>
        </p:nvPicPr>
        <p:blipFill>
          <a:blip r:embed="rId2"/>
          <a:stretch>
            <a:fillRect/>
          </a:stretch>
        </p:blipFill>
        <p:spPr>
          <a:xfrm>
            <a:off x="0" y="0"/>
            <a:ext cx="582840" cy="851400"/>
          </a:xfrm>
          <a:prstGeom prst="rect">
            <a:avLst/>
          </a:prstGeom>
        </p:spPr>
      </p:pic>
      <p:sp>
        <p:nvSpPr>
          <p:cNvPr id="120" name="CustomShape 4"/>
          <p:cNvSpPr/>
          <p:nvPr/>
        </p:nvSpPr>
        <p:spPr>
          <a:xfrm>
            <a:off x="79200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extShape 1"/>
          <p:cNvSpPr txBox="1"/>
          <p:nvPr/>
        </p:nvSpPr>
        <p:spPr>
          <a:xfrm>
            <a:off x="467640" y="44640"/>
            <a:ext cx="8229240" cy="1142640"/>
          </a:xfrm>
          <a:prstGeom prst="rect">
            <a:avLst/>
          </a:prstGeom>
        </p:spPr>
        <p:txBody>
          <a:bodyPr anchor="ctr"/>
          <a:lstStyle/>
          <a:p>
            <a:pPr algn="ctr">
              <a:lnSpc>
                <a:spcPct val="100000"/>
              </a:lnSpc>
            </a:pPr>
            <a:r>
              <a:rPr lang="el-GR" sz="7200" b="1" u="sng">
                <a:solidFill>
                  <a:srgbClr val="FF0000"/>
                </a:solidFill>
                <a:latin typeface="Calibri"/>
              </a:rPr>
              <a:t>ACTION  5</a:t>
            </a:r>
            <a:endParaRPr/>
          </a:p>
        </p:txBody>
      </p:sp>
      <p:sp>
        <p:nvSpPr>
          <p:cNvPr id="122" name="TextShape 2"/>
          <p:cNvSpPr txBox="1"/>
          <p:nvPr/>
        </p:nvSpPr>
        <p:spPr>
          <a:xfrm>
            <a:off x="107640" y="1196640"/>
            <a:ext cx="8856720" cy="5475960"/>
          </a:xfrm>
          <a:prstGeom prst="rect">
            <a:avLst/>
          </a:prstGeom>
        </p:spPr>
        <p:txBody>
          <a:bodyPr/>
          <a:lstStyle/>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buFont typeface="Arial"/>
              <a:buChar char="•"/>
            </a:pPr>
            <a:r>
              <a:rPr lang="el-GR" sz="2000" b="1" u="sng">
                <a:solidFill>
                  <a:srgbClr val="0070C0"/>
                </a:solidFill>
                <a:latin typeface="Calibri"/>
              </a:rPr>
              <a:t>PRODUCTION ACTIVITY CORE</a:t>
            </a:r>
            <a:endParaRPr/>
          </a:p>
          <a:p>
            <a:pPr>
              <a:lnSpc>
                <a:spcPct val="80000"/>
              </a:lnSpc>
              <a:buFont typeface="Arial"/>
              <a:buChar char="•"/>
            </a:pPr>
            <a:r>
              <a:rPr lang="el-GR" b="1">
                <a:solidFill>
                  <a:srgbClr val="000000"/>
                </a:solidFill>
                <a:latin typeface="Calibri"/>
              </a:rPr>
              <a:t>0,4 hectares IN AREA RESIDENCE-OFFICE-OF WAREHOUSES</a:t>
            </a:r>
            <a:endParaRPr/>
          </a:p>
          <a:p>
            <a:pPr>
              <a:lnSpc>
                <a:spcPct val="80000"/>
              </a:lnSpc>
              <a:buFont typeface="Arial"/>
              <a:buChar char="•"/>
            </a:pPr>
            <a:r>
              <a:rPr lang="el-GR" b="1">
                <a:solidFill>
                  <a:srgbClr val="000000"/>
                </a:solidFill>
                <a:latin typeface="Calibri"/>
              </a:rPr>
              <a:t>0,6 hectares IN FOOD MARKETING</a:t>
            </a:r>
            <a:endParaRPr/>
          </a:p>
          <a:p>
            <a:pPr>
              <a:lnSpc>
                <a:spcPct val="80000"/>
              </a:lnSpc>
              <a:buFont typeface="Arial"/>
              <a:buChar char="•"/>
            </a:pPr>
            <a:r>
              <a:rPr lang="el-GR" b="1">
                <a:solidFill>
                  <a:srgbClr val="000000"/>
                </a:solidFill>
                <a:latin typeface="Calibri"/>
              </a:rPr>
              <a:t>0,4 hectares IN FIBRES AND LEATHER TRADE</a:t>
            </a:r>
            <a:endParaRPr/>
          </a:p>
          <a:p>
            <a:pPr>
              <a:lnSpc>
                <a:spcPct val="80000"/>
              </a:lnSpc>
              <a:buFont typeface="Arial"/>
              <a:buChar char="•"/>
            </a:pPr>
            <a:r>
              <a:rPr lang="el-GR" b="1">
                <a:solidFill>
                  <a:srgbClr val="000000"/>
                </a:solidFill>
                <a:latin typeface="Calibri"/>
              </a:rPr>
              <a:t>0,6 hectares IN CONSTRUCTION MATERIALS TRADING</a:t>
            </a:r>
            <a:endParaRPr/>
          </a:p>
          <a:p>
            <a:pPr>
              <a:lnSpc>
                <a:spcPct val="80000"/>
              </a:lnSpc>
              <a:buFont typeface="Arial"/>
              <a:buChar char="•"/>
            </a:pPr>
            <a:r>
              <a:rPr lang="el-GR" b="1">
                <a:solidFill>
                  <a:srgbClr val="000000"/>
                </a:solidFill>
                <a:latin typeface="Calibri"/>
              </a:rPr>
              <a:t>0,4 hectares IN ALUMINIUM TRADING</a:t>
            </a:r>
            <a:endParaRPr/>
          </a:p>
          <a:p>
            <a:pPr>
              <a:lnSpc>
                <a:spcPct val="80000"/>
              </a:lnSpc>
              <a:buFont typeface="Arial"/>
              <a:buChar char="•"/>
            </a:pPr>
            <a:r>
              <a:rPr lang="el-GR" b="1">
                <a:solidFill>
                  <a:srgbClr val="000000"/>
                </a:solidFill>
                <a:latin typeface="Calibri"/>
              </a:rPr>
              <a:t>0,6 hectares IN IRON TRADE</a:t>
            </a:r>
            <a:endParaRPr/>
          </a:p>
          <a:p>
            <a:pPr>
              <a:lnSpc>
                <a:spcPct val="80000"/>
              </a:lnSpc>
              <a:buFont typeface="Arial"/>
              <a:buChar char="•"/>
            </a:pPr>
            <a:r>
              <a:rPr lang="el-GR" b="1">
                <a:solidFill>
                  <a:srgbClr val="000000"/>
                </a:solidFill>
                <a:latin typeface="Calibri"/>
              </a:rPr>
              <a:t>0,4 hectares IN WOOD TRADING</a:t>
            </a:r>
            <a:endParaRPr/>
          </a:p>
          <a:p>
            <a:pPr>
              <a:lnSpc>
                <a:spcPct val="80000"/>
              </a:lnSpc>
              <a:buFont typeface="Arial"/>
              <a:buChar char="•"/>
            </a:pPr>
            <a:r>
              <a:rPr lang="el-GR" b="1">
                <a:solidFill>
                  <a:srgbClr val="000000"/>
                </a:solidFill>
                <a:latin typeface="Calibri"/>
              </a:rPr>
              <a:t>0,6 hectares IN PARTS TRADING-MACHINES</a:t>
            </a:r>
            <a:endParaRPr/>
          </a:p>
          <a:p>
            <a:pPr>
              <a:lnSpc>
                <a:spcPct val="80000"/>
              </a:lnSpc>
              <a:buFont typeface="Arial"/>
              <a:buChar char="•"/>
            </a:pPr>
            <a:r>
              <a:rPr lang="el-GR" b="1">
                <a:solidFill>
                  <a:srgbClr val="000000"/>
                </a:solidFill>
                <a:latin typeface="Calibri"/>
              </a:rPr>
              <a:t>0,4 hectares IN TRADE TRANSPORT</a:t>
            </a:r>
            <a:endParaRPr/>
          </a:p>
          <a:p>
            <a:pPr>
              <a:lnSpc>
                <a:spcPct val="80000"/>
              </a:lnSpc>
              <a:buFont typeface="Arial"/>
              <a:buChar char="•"/>
            </a:pPr>
            <a:r>
              <a:rPr lang="el-GR" b="1">
                <a:solidFill>
                  <a:srgbClr val="000000"/>
                </a:solidFill>
                <a:latin typeface="Calibri"/>
              </a:rPr>
              <a:t>0,6 hectares IN TRADING CHEMICAL</a:t>
            </a:r>
            <a:endParaRPr/>
          </a:p>
          <a:p>
            <a:pPr>
              <a:lnSpc>
                <a:spcPct val="80000"/>
              </a:lnSpc>
              <a:buFont typeface="Arial"/>
              <a:buChar char="•"/>
            </a:pPr>
            <a:r>
              <a:rPr lang="el-GR" b="1">
                <a:solidFill>
                  <a:srgbClr val="000000"/>
                </a:solidFill>
                <a:latin typeface="Calibri"/>
              </a:rPr>
              <a:t>0,4 hectares IN FUEL MARKET</a:t>
            </a:r>
            <a:endParaRPr/>
          </a:p>
          <a:p>
            <a:pPr>
              <a:lnSpc>
                <a:spcPct val="80000"/>
              </a:lnSpc>
              <a:buFont typeface="Arial"/>
              <a:buChar char="•"/>
            </a:pPr>
            <a:r>
              <a:rPr lang="el-GR" b="1">
                <a:solidFill>
                  <a:srgbClr val="000000"/>
                </a:solidFill>
                <a:latin typeface="Calibri"/>
              </a:rPr>
              <a:t>0,6 hectares IN MARKETING ENERGY-TRADING OF RECYCLED MATERIALS</a:t>
            </a:r>
            <a:endParaRPr/>
          </a:p>
        </p:txBody>
      </p:sp>
      <p:sp>
        <p:nvSpPr>
          <p:cNvPr id="123" name="CustomShape 3"/>
          <p:cNvSpPr/>
          <p:nvPr/>
        </p:nvSpPr>
        <p:spPr>
          <a:xfrm>
            <a:off x="323640" y="1340640"/>
            <a:ext cx="8640720" cy="1511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800" b="1">
                <a:solidFill>
                  <a:srgbClr val="FFFFFF"/>
                </a:solidFill>
                <a:latin typeface="Calibri"/>
              </a:rPr>
              <a:t>CREATING CORE 7 MIXED FAMILY FARMS IN AREA</a:t>
            </a:r>
            <a:endParaRPr/>
          </a:p>
          <a:p>
            <a:pPr algn="ctr">
              <a:lnSpc>
                <a:spcPct val="100000"/>
              </a:lnSpc>
            </a:pPr>
            <a:r>
              <a:rPr lang="fr-FR" sz="2800" b="1">
                <a:solidFill>
                  <a:srgbClr val="FFFFFF"/>
                </a:solidFill>
                <a:latin typeface="Calibri"/>
              </a:rPr>
              <a:t> 42 hectares FOR TRADING USE</a:t>
            </a:r>
            <a:endParaRPr/>
          </a:p>
        </p:txBody>
      </p:sp>
      <p:pic>
        <p:nvPicPr>
          <p:cNvPr id="124" name="Εικόνα 4"/>
          <p:cNvPicPr/>
          <p:nvPr/>
        </p:nvPicPr>
        <p:blipFill>
          <a:blip r:embed="rId2"/>
          <a:stretch>
            <a:fillRect/>
          </a:stretch>
        </p:blipFill>
        <p:spPr>
          <a:xfrm>
            <a:off x="0" y="25920"/>
            <a:ext cx="582840" cy="851400"/>
          </a:xfrm>
          <a:prstGeom prst="rect">
            <a:avLst/>
          </a:prstGeom>
        </p:spPr>
      </p:pic>
      <p:sp>
        <p:nvSpPr>
          <p:cNvPr id="125" name="CustomShape 4"/>
          <p:cNvSpPr/>
          <p:nvPr/>
        </p:nvSpPr>
        <p:spPr>
          <a:xfrm>
            <a:off x="792000" y="32580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Shape 1"/>
          <p:cNvSpPr txBox="1"/>
          <p:nvPr/>
        </p:nvSpPr>
        <p:spPr>
          <a:xfrm>
            <a:off x="467640" y="116640"/>
            <a:ext cx="8229240" cy="1142640"/>
          </a:xfrm>
          <a:prstGeom prst="rect">
            <a:avLst/>
          </a:prstGeom>
        </p:spPr>
        <p:txBody>
          <a:bodyPr anchor="ctr"/>
          <a:lstStyle/>
          <a:p>
            <a:pPr algn="ctr">
              <a:lnSpc>
                <a:spcPct val="100000"/>
              </a:lnSpc>
            </a:pPr>
            <a:r>
              <a:rPr lang="el-GR" sz="7200" b="1" u="sng">
                <a:solidFill>
                  <a:srgbClr val="FF0000"/>
                </a:solidFill>
                <a:latin typeface="Calibri"/>
              </a:rPr>
              <a:t>ACTION 0,6</a:t>
            </a:r>
            <a:endParaRPr/>
          </a:p>
        </p:txBody>
      </p:sp>
      <p:sp>
        <p:nvSpPr>
          <p:cNvPr id="127" name="TextShape 2"/>
          <p:cNvSpPr txBox="1"/>
          <p:nvPr/>
        </p:nvSpPr>
        <p:spPr>
          <a:xfrm>
            <a:off x="179640" y="1268640"/>
            <a:ext cx="8712720" cy="5328360"/>
          </a:xfrm>
          <a:prstGeom prst="rect">
            <a:avLst/>
          </a:prstGeom>
        </p:spPr>
        <p:txBody>
          <a:bodyPr/>
          <a:lstStyle/>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r>
              <a:rPr lang="el-GR" sz="2000" b="1" u="sng">
                <a:solidFill>
                  <a:srgbClr val="0070C0"/>
                </a:solidFill>
                <a:latin typeface="Calibri"/>
              </a:rPr>
              <a:t>PRODUCTION ACTIVITY CORE</a:t>
            </a:r>
            <a:endParaRPr/>
          </a:p>
          <a:p>
            <a:pPr>
              <a:lnSpc>
                <a:spcPct val="80000"/>
              </a:lnSpc>
              <a:buFont typeface="Arial"/>
              <a:buChar char="•"/>
            </a:pPr>
            <a:r>
              <a:rPr lang="el-GR" sz="2000" b="1">
                <a:solidFill>
                  <a:srgbClr val="000000"/>
                </a:solidFill>
                <a:latin typeface="Calibri"/>
              </a:rPr>
              <a:t>0,4 hectares IN AREA RESIDENCE-OFFICE-OF WAREHOUSES</a:t>
            </a:r>
            <a:endParaRPr/>
          </a:p>
          <a:p>
            <a:pPr>
              <a:lnSpc>
                <a:spcPct val="80000"/>
              </a:lnSpc>
              <a:buFont typeface="Arial"/>
              <a:buChar char="•"/>
            </a:pPr>
            <a:r>
              <a:rPr lang="el-GR" sz="2000" b="1">
                <a:solidFill>
                  <a:srgbClr val="000000"/>
                </a:solidFill>
                <a:latin typeface="Calibri"/>
              </a:rPr>
              <a:t>0,6 hectares IN AREA CAMPING</a:t>
            </a:r>
            <a:endParaRPr/>
          </a:p>
          <a:p>
            <a:pPr>
              <a:lnSpc>
                <a:spcPct val="80000"/>
              </a:lnSpc>
              <a:buFont typeface="Arial"/>
              <a:buChar char="•"/>
            </a:pPr>
            <a:r>
              <a:rPr lang="el-GR" sz="2000" b="1">
                <a:solidFill>
                  <a:srgbClr val="000000"/>
                </a:solidFill>
                <a:latin typeface="Calibri"/>
              </a:rPr>
              <a:t>0,4 hectares IN AREA THEATRE-CINEMA-CONGRESS CENTRE</a:t>
            </a:r>
            <a:endParaRPr/>
          </a:p>
          <a:p>
            <a:pPr>
              <a:lnSpc>
                <a:spcPct val="80000"/>
              </a:lnSpc>
              <a:buFont typeface="Arial"/>
              <a:buChar char="•"/>
            </a:pPr>
            <a:r>
              <a:rPr lang="el-GR" sz="2000" b="1">
                <a:solidFill>
                  <a:srgbClr val="000000"/>
                </a:solidFill>
                <a:latin typeface="Calibri"/>
              </a:rPr>
              <a:t>0,6 hectares IN AREA ENTERTAINMENT CENTERS</a:t>
            </a:r>
            <a:endParaRPr/>
          </a:p>
          <a:p>
            <a:pPr>
              <a:lnSpc>
                <a:spcPct val="80000"/>
              </a:lnSpc>
              <a:buFont typeface="Arial"/>
              <a:buChar char="•"/>
            </a:pPr>
            <a:r>
              <a:rPr lang="el-GR" sz="2000" b="1">
                <a:solidFill>
                  <a:srgbClr val="000000"/>
                </a:solidFill>
                <a:latin typeface="Calibri"/>
              </a:rPr>
              <a:t>0,4 hectares IN AREA RESTAURANTS</a:t>
            </a:r>
            <a:endParaRPr/>
          </a:p>
          <a:p>
            <a:pPr>
              <a:lnSpc>
                <a:spcPct val="80000"/>
              </a:lnSpc>
              <a:buFont typeface="Arial"/>
              <a:buChar char="•"/>
            </a:pPr>
            <a:r>
              <a:rPr lang="el-GR" sz="2000" b="1">
                <a:solidFill>
                  <a:srgbClr val="000000"/>
                </a:solidFill>
                <a:latin typeface="Calibri"/>
              </a:rPr>
              <a:t>0,6 hectares IN AREA SPORTS CENTRES</a:t>
            </a:r>
            <a:endParaRPr/>
          </a:p>
          <a:p>
            <a:pPr>
              <a:lnSpc>
                <a:spcPct val="80000"/>
              </a:lnSpc>
              <a:buFont typeface="Arial"/>
              <a:buChar char="•"/>
            </a:pPr>
            <a:r>
              <a:rPr lang="el-GR" sz="2000" b="1">
                <a:solidFill>
                  <a:srgbClr val="000000"/>
                </a:solidFill>
                <a:latin typeface="Calibri"/>
              </a:rPr>
              <a:t>0,4 hectares IN AREA TO PROVIDE SERVICES Aesthetics</a:t>
            </a:r>
            <a:endParaRPr/>
          </a:p>
          <a:p>
            <a:pPr>
              <a:lnSpc>
                <a:spcPct val="80000"/>
              </a:lnSpc>
              <a:buFont typeface="Arial"/>
              <a:buChar char="•"/>
            </a:pPr>
            <a:r>
              <a:rPr lang="el-GR" sz="2000" b="1">
                <a:solidFill>
                  <a:srgbClr val="000000"/>
                </a:solidFill>
                <a:latin typeface="Calibri"/>
              </a:rPr>
              <a:t>0,6 hectares IN AREA HOTEL FOR INFRASTRUCTURE</a:t>
            </a:r>
            <a:endParaRPr/>
          </a:p>
          <a:p>
            <a:pPr>
              <a:lnSpc>
                <a:spcPct val="80000"/>
              </a:lnSpc>
              <a:buFont typeface="Arial"/>
              <a:buChar char="•"/>
            </a:pPr>
            <a:r>
              <a:rPr lang="el-GR" sz="2000" b="1">
                <a:solidFill>
                  <a:srgbClr val="000000"/>
                </a:solidFill>
                <a:latin typeface="Calibri"/>
              </a:rPr>
              <a:t>0,4 hectares IN AREA RENTED HOUSING</a:t>
            </a:r>
            <a:endParaRPr/>
          </a:p>
          <a:p>
            <a:pPr>
              <a:lnSpc>
                <a:spcPct val="80000"/>
              </a:lnSpc>
              <a:buFont typeface="Arial"/>
              <a:buChar char="•"/>
            </a:pPr>
            <a:r>
              <a:rPr lang="el-GR" sz="2000" b="1">
                <a:solidFill>
                  <a:srgbClr val="000000"/>
                </a:solidFill>
                <a:latin typeface="Calibri"/>
              </a:rPr>
              <a:t>0,6 hectares IN AREA OF STRUCTURES sailing</a:t>
            </a:r>
            <a:endParaRPr/>
          </a:p>
          <a:p>
            <a:pPr>
              <a:lnSpc>
                <a:spcPct val="80000"/>
              </a:lnSpc>
              <a:buFont typeface="Arial"/>
              <a:buChar char="•"/>
            </a:pPr>
            <a:r>
              <a:rPr lang="el-GR" sz="2000" b="1">
                <a:solidFill>
                  <a:srgbClr val="000000"/>
                </a:solidFill>
                <a:latin typeface="Calibri"/>
              </a:rPr>
              <a:t>0,4 hectares IN AREA OF EDUCATIONAL AND TRAINING</a:t>
            </a:r>
            <a:endParaRPr/>
          </a:p>
          <a:p>
            <a:pPr>
              <a:lnSpc>
                <a:spcPct val="80000"/>
              </a:lnSpc>
              <a:buFont typeface="Arial"/>
              <a:buChar char="•"/>
            </a:pPr>
            <a:r>
              <a:rPr lang="el-GR" sz="2000" b="1">
                <a:solidFill>
                  <a:srgbClr val="000000"/>
                </a:solidFill>
                <a:latin typeface="Calibri"/>
              </a:rPr>
              <a:t>0,6 hectares IN AREA OF WATER MANAGEMENT-ENERGY PRODUCTION</a:t>
            </a:r>
            <a:endParaRPr/>
          </a:p>
        </p:txBody>
      </p:sp>
      <p:sp>
        <p:nvSpPr>
          <p:cNvPr id="128" name="CustomShape 3"/>
          <p:cNvSpPr/>
          <p:nvPr/>
        </p:nvSpPr>
        <p:spPr>
          <a:xfrm>
            <a:off x="323640" y="1412640"/>
            <a:ext cx="8568720" cy="1367640"/>
          </a:xfrm>
          <a:prstGeom prst="beve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400" b="1">
                <a:solidFill>
                  <a:srgbClr val="FFFFFF"/>
                </a:solidFill>
                <a:latin typeface="Calibri"/>
              </a:rPr>
              <a:t>CREATING CORE 7 MIXED FAMILY FARMS IN AREA 42</a:t>
            </a:r>
            <a:endParaRPr/>
          </a:p>
          <a:p>
            <a:pPr algn="ctr">
              <a:lnSpc>
                <a:spcPct val="100000"/>
              </a:lnSpc>
            </a:pPr>
            <a:r>
              <a:rPr lang="fr-FR" sz="2400" b="1">
                <a:solidFill>
                  <a:srgbClr val="FFFFFF"/>
                </a:solidFill>
                <a:latin typeface="Calibri"/>
              </a:rPr>
              <a:t> hectares FOR TOURISTIC USE</a:t>
            </a:r>
            <a:endParaRPr/>
          </a:p>
        </p:txBody>
      </p:sp>
      <p:pic>
        <p:nvPicPr>
          <p:cNvPr id="129" name="Εικόνα 4"/>
          <p:cNvPicPr/>
          <p:nvPr/>
        </p:nvPicPr>
        <p:blipFill>
          <a:blip r:embed="rId2"/>
          <a:stretch>
            <a:fillRect/>
          </a:stretch>
        </p:blipFill>
        <p:spPr>
          <a:xfrm>
            <a:off x="0" y="0"/>
            <a:ext cx="582840" cy="851400"/>
          </a:xfrm>
          <a:prstGeom prst="rect">
            <a:avLst/>
          </a:prstGeom>
        </p:spPr>
      </p:pic>
      <p:sp>
        <p:nvSpPr>
          <p:cNvPr id="130" name="CustomShape 4"/>
          <p:cNvSpPr/>
          <p:nvPr/>
        </p:nvSpPr>
        <p:spPr>
          <a:xfrm>
            <a:off x="79200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TextShape 1"/>
          <p:cNvSpPr txBox="1"/>
          <p:nvPr/>
        </p:nvSpPr>
        <p:spPr>
          <a:xfrm>
            <a:off x="107640" y="116640"/>
            <a:ext cx="8928720" cy="1142640"/>
          </a:xfrm>
          <a:prstGeom prst="rect">
            <a:avLst/>
          </a:prstGeom>
        </p:spPr>
        <p:txBody>
          <a:bodyPr anchor="ctr"/>
          <a:lstStyle/>
          <a:p>
            <a:pPr algn="ctr">
              <a:lnSpc>
                <a:spcPct val="100000"/>
              </a:lnSpc>
            </a:pPr>
            <a:r>
              <a:rPr lang="el-GR" sz="7200" b="1" u="sng">
                <a:solidFill>
                  <a:srgbClr val="FF0000"/>
                </a:solidFill>
                <a:latin typeface="Calibri"/>
              </a:rPr>
              <a:t>ACTION 7 </a:t>
            </a:r>
            <a:endParaRPr/>
          </a:p>
        </p:txBody>
      </p:sp>
      <p:sp>
        <p:nvSpPr>
          <p:cNvPr id="132" name="TextShape 2"/>
          <p:cNvSpPr txBox="1"/>
          <p:nvPr/>
        </p:nvSpPr>
        <p:spPr>
          <a:xfrm>
            <a:off x="179640" y="1600200"/>
            <a:ext cx="8856720" cy="5068800"/>
          </a:xfrm>
          <a:prstGeom prst="rect">
            <a:avLst/>
          </a:prstGeom>
        </p:spPr>
        <p:txBody>
          <a:bodyPr/>
          <a:lstStyle/>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pPr>
            <a:endParaRPr/>
          </a:p>
          <a:p>
            <a:pPr>
              <a:lnSpc>
                <a:spcPct val="80000"/>
              </a:lnSpc>
              <a:buFont typeface="Arial"/>
              <a:buChar char="•"/>
            </a:pPr>
            <a:r>
              <a:rPr lang="el-GR" sz="2000" b="1" u="sng">
                <a:solidFill>
                  <a:srgbClr val="0070C0"/>
                </a:solidFill>
                <a:latin typeface="Calibri"/>
              </a:rPr>
              <a:t>PRODUCTION ACTIVITY CORE</a:t>
            </a:r>
            <a:endParaRPr/>
          </a:p>
          <a:p>
            <a:pPr>
              <a:lnSpc>
                <a:spcPct val="80000"/>
              </a:lnSpc>
              <a:buFont typeface="Arial"/>
              <a:buChar char="•"/>
            </a:pPr>
            <a:r>
              <a:rPr lang="el-GR" b="1">
                <a:solidFill>
                  <a:srgbClr val="000000"/>
                </a:solidFill>
                <a:latin typeface="Calibri"/>
              </a:rPr>
              <a:t>0,4 hectares IN AREA RESIDENCE-OFFICE-OF WAREHOUSES</a:t>
            </a:r>
            <a:endParaRPr/>
          </a:p>
          <a:p>
            <a:pPr>
              <a:lnSpc>
                <a:spcPct val="80000"/>
              </a:lnSpc>
              <a:buFont typeface="Arial"/>
              <a:buChar char="•"/>
            </a:pPr>
            <a:r>
              <a:rPr lang="el-GR" b="1">
                <a:solidFill>
                  <a:srgbClr val="000000"/>
                </a:solidFill>
                <a:latin typeface="Calibri"/>
              </a:rPr>
              <a:t>0,6 hectares IN HOSPITAL CARE</a:t>
            </a:r>
            <a:endParaRPr/>
          </a:p>
          <a:p>
            <a:pPr>
              <a:lnSpc>
                <a:spcPct val="80000"/>
              </a:lnSpc>
              <a:buFont typeface="Arial"/>
              <a:buChar char="•"/>
            </a:pPr>
            <a:r>
              <a:rPr lang="el-GR" b="1">
                <a:solidFill>
                  <a:srgbClr val="000000"/>
                </a:solidFill>
                <a:latin typeface="Calibri"/>
              </a:rPr>
              <a:t>0,4 hectares IN SERVICE EDUCATIONAL AND TRAINING</a:t>
            </a:r>
            <a:endParaRPr/>
          </a:p>
          <a:p>
            <a:pPr>
              <a:lnSpc>
                <a:spcPct val="80000"/>
              </a:lnSpc>
              <a:buFont typeface="Arial"/>
              <a:buChar char="•"/>
            </a:pPr>
            <a:r>
              <a:rPr lang="el-GR" b="1">
                <a:solidFill>
                  <a:srgbClr val="000000"/>
                </a:solidFill>
                <a:latin typeface="Calibri"/>
              </a:rPr>
              <a:t>0,6 hectares IN ENERGY MANAGEMENT</a:t>
            </a:r>
            <a:endParaRPr/>
          </a:p>
          <a:p>
            <a:pPr>
              <a:lnSpc>
                <a:spcPct val="80000"/>
              </a:lnSpc>
              <a:buFont typeface="Arial"/>
              <a:buChar char="•"/>
            </a:pPr>
            <a:r>
              <a:rPr lang="el-GR" b="1">
                <a:solidFill>
                  <a:srgbClr val="000000"/>
                </a:solidFill>
                <a:latin typeface="Calibri"/>
              </a:rPr>
              <a:t>0,4 hectares IN WASTE MANAGEMENT AND garbage</a:t>
            </a:r>
            <a:endParaRPr/>
          </a:p>
          <a:p>
            <a:pPr>
              <a:lnSpc>
                <a:spcPct val="80000"/>
              </a:lnSpc>
              <a:buFont typeface="Arial"/>
              <a:buChar char="•"/>
            </a:pPr>
            <a:r>
              <a:rPr lang="el-GR" b="1">
                <a:solidFill>
                  <a:srgbClr val="000000"/>
                </a:solidFill>
                <a:latin typeface="Calibri"/>
              </a:rPr>
              <a:t>0,6 hectares IN BANK, STOCK EXCHANGE PRODUCTS AND SERVICES</a:t>
            </a:r>
            <a:endParaRPr/>
          </a:p>
          <a:p>
            <a:pPr>
              <a:lnSpc>
                <a:spcPct val="80000"/>
              </a:lnSpc>
              <a:buFont typeface="Arial"/>
              <a:buChar char="•"/>
            </a:pPr>
            <a:r>
              <a:rPr lang="el-GR" b="1">
                <a:solidFill>
                  <a:srgbClr val="000000"/>
                </a:solidFill>
                <a:latin typeface="Calibri"/>
              </a:rPr>
              <a:t>0,4 hectares IN MANPOWER TRAINING-WORKSHOPS</a:t>
            </a:r>
            <a:endParaRPr/>
          </a:p>
          <a:p>
            <a:pPr>
              <a:lnSpc>
                <a:spcPct val="80000"/>
              </a:lnSpc>
              <a:buFont typeface="Arial"/>
              <a:buChar char="•"/>
            </a:pPr>
            <a:r>
              <a:rPr lang="el-GR" b="1">
                <a:solidFill>
                  <a:srgbClr val="000000"/>
                </a:solidFill>
                <a:latin typeface="Calibri"/>
              </a:rPr>
              <a:t>0,6 hectares IN PROVIDING TRANSPORTATION SERVICES</a:t>
            </a:r>
            <a:endParaRPr/>
          </a:p>
          <a:p>
            <a:pPr>
              <a:lnSpc>
                <a:spcPct val="80000"/>
              </a:lnSpc>
              <a:buFont typeface="Arial"/>
              <a:buChar char="•"/>
            </a:pPr>
            <a:r>
              <a:rPr lang="el-GR" b="1">
                <a:solidFill>
                  <a:srgbClr val="000000"/>
                </a:solidFill>
                <a:latin typeface="Calibri"/>
              </a:rPr>
              <a:t>0,4 hectares IN SERVICE REPAIR SERVICE WORKSHOP-</a:t>
            </a:r>
            <a:endParaRPr/>
          </a:p>
          <a:p>
            <a:pPr>
              <a:lnSpc>
                <a:spcPct val="80000"/>
              </a:lnSpc>
              <a:buFont typeface="Arial"/>
              <a:buChar char="•"/>
            </a:pPr>
            <a:r>
              <a:rPr lang="el-GR" b="1">
                <a:solidFill>
                  <a:srgbClr val="000000"/>
                </a:solidFill>
                <a:latin typeface="Calibri"/>
              </a:rPr>
              <a:t>0,6 hectares IN SERVICE-SUPPORT ASSOCIATIONS DEVELOPMENT COMPANIES</a:t>
            </a:r>
            <a:endParaRPr/>
          </a:p>
          <a:p>
            <a:pPr>
              <a:lnSpc>
                <a:spcPct val="80000"/>
              </a:lnSpc>
              <a:buFont typeface="Arial"/>
              <a:buChar char="•"/>
            </a:pPr>
            <a:r>
              <a:rPr lang="el-GR" b="1">
                <a:solidFill>
                  <a:srgbClr val="000000"/>
                </a:solidFill>
                <a:latin typeface="Calibri"/>
              </a:rPr>
              <a:t>0,4 hectares IN DEVELOPMENT SERVICES ELECTRONICS NETWORKS</a:t>
            </a:r>
            <a:endParaRPr/>
          </a:p>
          <a:p>
            <a:pPr>
              <a:lnSpc>
                <a:spcPct val="80000"/>
              </a:lnSpc>
              <a:buFont typeface="Arial"/>
              <a:buChar char="•"/>
            </a:pPr>
            <a:r>
              <a:rPr lang="el-GR" b="1">
                <a:solidFill>
                  <a:srgbClr val="000000"/>
                </a:solidFill>
                <a:latin typeface="Calibri"/>
              </a:rPr>
              <a:t>0,6 hectares IN SERVICES RESEARCH AND DEVELOPMENT PRODUCTS</a:t>
            </a:r>
            <a:endParaRPr/>
          </a:p>
        </p:txBody>
      </p:sp>
      <p:sp>
        <p:nvSpPr>
          <p:cNvPr id="133" name="CustomShape 3"/>
          <p:cNvSpPr/>
          <p:nvPr/>
        </p:nvSpPr>
        <p:spPr>
          <a:xfrm>
            <a:off x="251640" y="1124640"/>
            <a:ext cx="8640720" cy="2232000"/>
          </a:xfrm>
          <a:prstGeom prst="horizontalScroll">
            <a:avLst>
              <a:gd name="adj" fmla="val 12500"/>
            </a:avLst>
          </a:prstGeom>
          <a:solidFill>
            <a:srgbClr val="4F81BD"/>
          </a:solidFill>
          <a:ln w="25560">
            <a:solidFill>
              <a:srgbClr val="3A5F8B"/>
            </a:solidFill>
            <a:round/>
          </a:ln>
        </p:spPr>
        <p:txBody>
          <a:bodyPr lIns="90000" tIns="45000" rIns="90000" bIns="45000" anchor="ctr"/>
          <a:lstStyle/>
          <a:p>
            <a:pPr algn="ctr">
              <a:lnSpc>
                <a:spcPct val="100000"/>
              </a:lnSpc>
            </a:pPr>
            <a:r>
              <a:rPr lang="fr-FR" sz="2000" b="1">
                <a:solidFill>
                  <a:srgbClr val="FFFFFF"/>
                </a:solidFill>
                <a:latin typeface="Calibri"/>
              </a:rPr>
              <a:t>CREATING CORE 7 MIXED FAMILY FARMS FOR HEALTH SERVICES, EDUCATION, ENERGY, MANAGEMENT AND WASTE GARBAGE, </a:t>
            </a:r>
            <a:endParaRPr/>
          </a:p>
          <a:p>
            <a:pPr algn="ctr">
              <a:lnSpc>
                <a:spcPct val="100000"/>
              </a:lnSpc>
            </a:pPr>
            <a:r>
              <a:rPr lang="fr-FR" sz="2000" b="1">
                <a:solidFill>
                  <a:srgbClr val="FFFFFF"/>
                </a:solidFill>
                <a:latin typeface="Calibri"/>
              </a:rPr>
              <a:t>FINANCIAL SUPPORTING, HUMAN RESOURCE MANAGEMENT, TRANSPORT AND INFRASTRUCTURE</a:t>
            </a:r>
            <a:endParaRPr/>
          </a:p>
        </p:txBody>
      </p:sp>
      <p:pic>
        <p:nvPicPr>
          <p:cNvPr id="134" name="Εικόνα 4"/>
          <p:cNvPicPr/>
          <p:nvPr/>
        </p:nvPicPr>
        <p:blipFill>
          <a:blip r:embed="rId2"/>
          <a:stretch>
            <a:fillRect/>
          </a:stretch>
        </p:blipFill>
        <p:spPr>
          <a:xfrm>
            <a:off x="9720" y="0"/>
            <a:ext cx="582840" cy="851400"/>
          </a:xfrm>
          <a:prstGeom prst="rect">
            <a:avLst/>
          </a:prstGeom>
        </p:spPr>
      </p:pic>
      <p:sp>
        <p:nvSpPr>
          <p:cNvPr id="135" name="CustomShape 4"/>
          <p:cNvSpPr/>
          <p:nvPr/>
        </p:nvSpPr>
        <p:spPr>
          <a:xfrm>
            <a:off x="801360" y="299880"/>
            <a:ext cx="1019160" cy="364680"/>
          </a:xfrm>
          <a:prstGeom prst="rect">
            <a:avLst/>
          </a:prstGeom>
          <a:gradFill>
            <a:gsLst>
              <a:gs pos="0">
                <a:srgbClr val="F4FFE6"/>
              </a:gs>
              <a:gs pos="50000">
                <a:srgbClr val="D9FDA6"/>
              </a:gs>
              <a:gs pos="100000">
                <a:srgbClr val="F4FFE6"/>
              </a:gs>
            </a:gsLst>
            <a:lin ang="16200000"/>
          </a:gradFill>
          <a:ln w="9360">
            <a:solidFill>
              <a:srgbClr val="98B855"/>
            </a:solidFill>
            <a:round/>
          </a:ln>
        </p:spPr>
        <p:txBody>
          <a:bodyPr wrap="none" lIns="90000" tIns="45000" rIns="90000" bIns="45000"/>
          <a:lstStyle/>
          <a:p>
            <a:pPr>
              <a:lnSpc>
                <a:spcPct val="100000"/>
              </a:lnSpc>
            </a:pPr>
            <a:r>
              <a:rPr lang="fr-FR" b="1">
                <a:solidFill>
                  <a:srgbClr val="000000"/>
                </a:solidFill>
                <a:latin typeface="Broadway"/>
              </a:rPr>
              <a:t>THE HOPE</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2692</Words>
  <Application>Microsoft Office PowerPoint</Application>
  <PresentationFormat>Předvádění na obrazovce (4:3)</PresentationFormat>
  <Paragraphs>494</Paragraphs>
  <Slides>45</Slides>
  <Notes>0</Notes>
  <HiddenSlides>0</HiddenSlides>
  <MMClips>0</MMClips>
  <ScaleCrop>false</ScaleCrop>
  <HeadingPairs>
    <vt:vector size="4" baseType="variant">
      <vt:variant>
        <vt:lpstr>Motiv</vt:lpstr>
      </vt:variant>
      <vt:variant>
        <vt:i4>2</vt:i4>
      </vt:variant>
      <vt:variant>
        <vt:lpstr>Nadpisy snímků</vt:lpstr>
      </vt:variant>
      <vt:variant>
        <vt:i4>45</vt:i4>
      </vt:variant>
    </vt:vector>
  </HeadingPairs>
  <TitlesOfParts>
    <vt:vector size="47" baseType="lpstr">
      <vt:lpstr>Office Theme</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Barbora</dc:creator>
  <cp:lastModifiedBy>Hany</cp:lastModifiedBy>
  <cp:revision>1</cp:revision>
  <dcterms:modified xsi:type="dcterms:W3CDTF">2013-12-30T21:00:50Z</dcterms:modified>
</cp:coreProperties>
</file>